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61" r:id="rId4"/>
    <p:sldId id="275" r:id="rId5"/>
    <p:sldId id="258" r:id="rId6"/>
    <p:sldId id="260" r:id="rId7"/>
    <p:sldId id="263" r:id="rId8"/>
    <p:sldId id="262" r:id="rId9"/>
    <p:sldId id="276" r:id="rId10"/>
    <p:sldId id="259" r:id="rId11"/>
    <p:sldId id="280" r:id="rId12"/>
    <p:sldId id="274" r:id="rId13"/>
    <p:sldId id="277" r:id="rId14"/>
    <p:sldId id="266" r:id="rId15"/>
    <p:sldId id="265" r:id="rId16"/>
    <p:sldId id="269" r:id="rId17"/>
    <p:sldId id="28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2"/>
    <p:restoredTop sz="94698"/>
  </p:normalViewPr>
  <p:slideViewPr>
    <p:cSldViewPr snapToGrid="0">
      <p:cViewPr varScale="1">
        <p:scale>
          <a:sx n="134" d="100"/>
          <a:sy n="134" d="100"/>
        </p:scale>
        <p:origin x="176" y="9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496F8-070B-1746-AC82-116138304FCE}" type="doc">
      <dgm:prSet loTypeId="urn:microsoft.com/office/officeart/2005/8/layout/hChevron3" loCatId="" qsTypeId="urn:microsoft.com/office/officeart/2005/8/quickstyle/simple1" qsCatId="simple" csTypeId="urn:microsoft.com/office/officeart/2005/8/colors/accent6_5" csCatId="accent6" phldr="1"/>
      <dgm:spPr/>
    </dgm:pt>
    <dgm:pt modelId="{9DC6B317-7DAB-1C4C-860B-95A3CCC9AA4D}">
      <dgm:prSet phldrT="[Text]"/>
      <dgm:spPr/>
      <dgm:t>
        <a:bodyPr/>
        <a:lstStyle/>
        <a:p>
          <a:r>
            <a:rPr lang="en-US" dirty="0">
              <a:solidFill>
                <a:schemeClr val="tx1"/>
              </a:solidFill>
            </a:rPr>
            <a:t>322 bills introduced </a:t>
          </a:r>
        </a:p>
        <a:p>
          <a:r>
            <a:rPr lang="en-US" dirty="0">
              <a:solidFill>
                <a:schemeClr val="tx1"/>
              </a:solidFill>
            </a:rPr>
            <a:t>in 45 states</a:t>
          </a:r>
        </a:p>
      </dgm:t>
    </dgm:pt>
    <dgm:pt modelId="{44F40769-AD29-A841-BC9F-C3A3B4A4E623}" type="parTrans" cxnId="{7099BB5D-E0A7-CA46-9BB7-81FFBCF57408}">
      <dgm:prSet/>
      <dgm:spPr/>
      <dgm:t>
        <a:bodyPr/>
        <a:lstStyle/>
        <a:p>
          <a:endParaRPr lang="en-US">
            <a:solidFill>
              <a:schemeClr val="bg2"/>
            </a:solidFill>
          </a:endParaRPr>
        </a:p>
      </dgm:t>
    </dgm:pt>
    <dgm:pt modelId="{4CC109E4-8BCD-1045-923D-5C98A9CB6565}" type="sibTrans" cxnId="{7099BB5D-E0A7-CA46-9BB7-81FFBCF57408}">
      <dgm:prSet/>
      <dgm:spPr/>
      <dgm:t>
        <a:bodyPr/>
        <a:lstStyle/>
        <a:p>
          <a:endParaRPr lang="en-US">
            <a:solidFill>
              <a:schemeClr val="bg2"/>
            </a:solidFill>
          </a:endParaRPr>
        </a:p>
      </dgm:t>
    </dgm:pt>
    <dgm:pt modelId="{4F616A70-18C0-EA41-B27A-78B68374A58A}">
      <dgm:prSet phldrT="[Text]"/>
      <dgm:spPr/>
      <dgm:t>
        <a:bodyPr/>
        <a:lstStyle/>
        <a:p>
          <a:r>
            <a:rPr lang="en-US" dirty="0">
              <a:solidFill>
                <a:schemeClr val="bg2"/>
              </a:solidFill>
            </a:rPr>
            <a:t>13 Restrictive Laws, 35 bills still active</a:t>
          </a:r>
        </a:p>
      </dgm:t>
    </dgm:pt>
    <dgm:pt modelId="{D1437361-851D-4C49-81B6-B664FE4FC19B}" type="parTrans" cxnId="{8908DC6B-6EE3-154C-9507-FF9DA075D018}">
      <dgm:prSet/>
      <dgm:spPr/>
      <dgm:t>
        <a:bodyPr/>
        <a:lstStyle/>
        <a:p>
          <a:endParaRPr lang="en-US">
            <a:solidFill>
              <a:schemeClr val="bg2"/>
            </a:solidFill>
          </a:endParaRPr>
        </a:p>
      </dgm:t>
    </dgm:pt>
    <dgm:pt modelId="{CF0E70EB-F9BF-5344-832F-1FAD96E16504}" type="sibTrans" cxnId="{8908DC6B-6EE3-154C-9507-FF9DA075D018}">
      <dgm:prSet/>
      <dgm:spPr/>
      <dgm:t>
        <a:bodyPr/>
        <a:lstStyle/>
        <a:p>
          <a:endParaRPr lang="en-US">
            <a:solidFill>
              <a:schemeClr val="bg2"/>
            </a:solidFill>
          </a:endParaRPr>
        </a:p>
      </dgm:t>
    </dgm:pt>
    <dgm:pt modelId="{0E840E39-2EEF-5E44-98E3-9BE8A2A93664}" type="pres">
      <dgm:prSet presAssocID="{D64496F8-070B-1746-AC82-116138304FCE}" presName="Name0" presStyleCnt="0">
        <dgm:presLayoutVars>
          <dgm:dir/>
          <dgm:resizeHandles val="exact"/>
        </dgm:presLayoutVars>
      </dgm:prSet>
      <dgm:spPr/>
    </dgm:pt>
    <dgm:pt modelId="{B53CDF71-0B50-154D-97BE-621D0210115E}" type="pres">
      <dgm:prSet presAssocID="{9DC6B317-7DAB-1C4C-860B-95A3CCC9AA4D}" presName="parTxOnly" presStyleLbl="node1" presStyleIdx="0" presStyleCnt="2">
        <dgm:presLayoutVars>
          <dgm:bulletEnabled val="1"/>
        </dgm:presLayoutVars>
      </dgm:prSet>
      <dgm:spPr/>
    </dgm:pt>
    <dgm:pt modelId="{2220DF72-2B80-C349-B587-1E603DF271ED}" type="pres">
      <dgm:prSet presAssocID="{4CC109E4-8BCD-1045-923D-5C98A9CB6565}" presName="parSpace" presStyleCnt="0"/>
      <dgm:spPr/>
    </dgm:pt>
    <dgm:pt modelId="{DBA98039-27D6-0F43-9B87-942CB5B74CCD}" type="pres">
      <dgm:prSet presAssocID="{4F616A70-18C0-EA41-B27A-78B68374A58A}" presName="parTxOnly" presStyleLbl="node1" presStyleIdx="1" presStyleCnt="2">
        <dgm:presLayoutVars>
          <dgm:bulletEnabled val="1"/>
        </dgm:presLayoutVars>
      </dgm:prSet>
      <dgm:spPr/>
    </dgm:pt>
  </dgm:ptLst>
  <dgm:cxnLst>
    <dgm:cxn modelId="{AC505208-E025-4742-9B77-B66C89A46BC4}" type="presOf" srcId="{D64496F8-070B-1746-AC82-116138304FCE}" destId="{0E840E39-2EEF-5E44-98E3-9BE8A2A93664}" srcOrd="0" destOrd="0" presId="urn:microsoft.com/office/officeart/2005/8/layout/hChevron3"/>
    <dgm:cxn modelId="{855E2757-12A6-4F4F-8CBD-6A17100A72C6}" type="presOf" srcId="{4F616A70-18C0-EA41-B27A-78B68374A58A}" destId="{DBA98039-27D6-0F43-9B87-942CB5B74CCD}" srcOrd="0" destOrd="0" presId="urn:microsoft.com/office/officeart/2005/8/layout/hChevron3"/>
    <dgm:cxn modelId="{7099BB5D-E0A7-CA46-9BB7-81FFBCF57408}" srcId="{D64496F8-070B-1746-AC82-116138304FCE}" destId="{9DC6B317-7DAB-1C4C-860B-95A3CCC9AA4D}" srcOrd="0" destOrd="0" parTransId="{44F40769-AD29-A841-BC9F-C3A3B4A4E623}" sibTransId="{4CC109E4-8BCD-1045-923D-5C98A9CB6565}"/>
    <dgm:cxn modelId="{8908DC6B-6EE3-154C-9507-FF9DA075D018}" srcId="{D64496F8-070B-1746-AC82-116138304FCE}" destId="{4F616A70-18C0-EA41-B27A-78B68374A58A}" srcOrd="1" destOrd="0" parTransId="{D1437361-851D-4C49-81B6-B664FE4FC19B}" sibTransId="{CF0E70EB-F9BF-5344-832F-1FAD96E16504}"/>
    <dgm:cxn modelId="{0858CB99-BA59-524F-9E68-5FAE5EA47B55}" type="presOf" srcId="{9DC6B317-7DAB-1C4C-860B-95A3CCC9AA4D}" destId="{B53CDF71-0B50-154D-97BE-621D0210115E}" srcOrd="0" destOrd="0" presId="urn:microsoft.com/office/officeart/2005/8/layout/hChevron3"/>
    <dgm:cxn modelId="{3BA61F83-E2F6-5A40-8EE7-8F88777952DA}" type="presParOf" srcId="{0E840E39-2EEF-5E44-98E3-9BE8A2A93664}" destId="{B53CDF71-0B50-154D-97BE-621D0210115E}" srcOrd="0" destOrd="0" presId="urn:microsoft.com/office/officeart/2005/8/layout/hChevron3"/>
    <dgm:cxn modelId="{5C882CED-5054-A74C-A921-674E4354A448}" type="presParOf" srcId="{0E840E39-2EEF-5E44-98E3-9BE8A2A93664}" destId="{2220DF72-2B80-C349-B587-1E603DF271ED}" srcOrd="1" destOrd="0" presId="urn:microsoft.com/office/officeart/2005/8/layout/hChevron3"/>
    <dgm:cxn modelId="{75D79E9D-8AB0-9A40-9503-0CBEF8756B28}" type="presParOf" srcId="{0E840E39-2EEF-5E44-98E3-9BE8A2A93664}" destId="{DBA98039-27D6-0F43-9B87-942CB5B74CCD}"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CDF71-0B50-154D-97BE-621D0210115E}">
      <dsp:nvSpPr>
        <dsp:cNvPr id="0" name=""/>
        <dsp:cNvSpPr/>
      </dsp:nvSpPr>
      <dsp:spPr>
        <a:xfrm>
          <a:off x="3491" y="0"/>
          <a:ext cx="2479009" cy="612864"/>
        </a:xfrm>
        <a:prstGeom prst="homePlat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322 bills introduced </a:t>
          </a:r>
        </a:p>
        <a:p>
          <a:pPr marL="0" lvl="0" indent="0" algn="ctr" defTabSz="666750">
            <a:lnSpc>
              <a:spcPct val="90000"/>
            </a:lnSpc>
            <a:spcBef>
              <a:spcPct val="0"/>
            </a:spcBef>
            <a:spcAft>
              <a:spcPct val="35000"/>
            </a:spcAft>
            <a:buNone/>
          </a:pPr>
          <a:r>
            <a:rPr lang="en-US" sz="1500" kern="1200" dirty="0">
              <a:solidFill>
                <a:schemeClr val="tx1"/>
              </a:solidFill>
            </a:rPr>
            <a:t>in 45 states</a:t>
          </a:r>
        </a:p>
      </dsp:txBody>
      <dsp:txXfrm>
        <a:off x="3491" y="0"/>
        <a:ext cx="2325793" cy="612864"/>
      </dsp:txXfrm>
    </dsp:sp>
    <dsp:sp modelId="{DBA98039-27D6-0F43-9B87-942CB5B74CCD}">
      <dsp:nvSpPr>
        <dsp:cNvPr id="0" name=""/>
        <dsp:cNvSpPr/>
      </dsp:nvSpPr>
      <dsp:spPr>
        <a:xfrm>
          <a:off x="1986699" y="0"/>
          <a:ext cx="2479009" cy="612864"/>
        </a:xfrm>
        <a:prstGeom prst="chevron">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rPr>
            <a:t>13 Restrictive Laws, 35 bills still active</a:t>
          </a:r>
        </a:p>
      </dsp:txBody>
      <dsp:txXfrm>
        <a:off x="2293131" y="0"/>
        <a:ext cx="1866145" cy="61286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346371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82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e3d74ccea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e3d74ccea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161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e3d74ccea_3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e3d74ccea_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1383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93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e3d74ccea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e3d74ccea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1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e3d74ccea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e3d74ccea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1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e3d74cce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e3d74cce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3e3d74cce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3e3d74cce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604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3e3d74ccea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3e3d74ccea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94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3e3d74cce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3e3d74cce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911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e3d74ccea_3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3e3d74ccea_3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0801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e3d74ccea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e3d74ccea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638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60378" y="4621082"/>
            <a:ext cx="2133600" cy="273844"/>
          </a:xfrm>
          <a:prstGeom prst="rect">
            <a:avLst/>
          </a:prstGeom>
        </p:spPr>
        <p:txBody>
          <a:bodyPr/>
          <a:lstStyle/>
          <a:p>
            <a:fld id="{FC392BEB-5202-498C-89F7-BBD3BEE1B887}" type="datetime1">
              <a:rPr lang="en-US" smtClean="0"/>
              <a:pPr/>
              <a:t>10/13/23</a:t>
            </a:fld>
            <a:endParaRPr lang="en-US"/>
          </a:p>
        </p:txBody>
      </p:sp>
      <p:sp>
        <p:nvSpPr>
          <p:cNvPr id="5" name="Footer Placeholder 4"/>
          <p:cNvSpPr>
            <a:spLocks noGrp="1"/>
          </p:cNvSpPr>
          <p:nvPr>
            <p:ph type="ftr" sz="quarter" idx="11"/>
          </p:nvPr>
        </p:nvSpPr>
        <p:spPr>
          <a:xfrm>
            <a:off x="3124200" y="4621082"/>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044163"/>
            <a:ext cx="6779110" cy="923330"/>
            <a:chOff x="1172584" y="1381459"/>
            <a:chExt cx="6779110" cy="1231106"/>
          </a:xfrm>
        </p:grpSpPr>
        <p:sp>
          <p:nvSpPr>
            <p:cNvPr id="13" name="TextBox 12"/>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83331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ckthevote.org/how-to-vote/same-day-voter-registration/"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ncsl.org/elections-and-campaigns/state-laws-providing-protection-for-election-officials-and-staff" TargetMode="External"/><Relationship Id="rId5" Type="http://schemas.openxmlformats.org/officeDocument/2006/relationships/hyperlink" Target="https://www.ncsl.org/elections-and-campaigns/felon-voting-rights" TargetMode="External"/><Relationship Id="rId4" Type="http://schemas.openxmlformats.org/officeDocument/2006/relationships/hyperlink" Target="https://www.democracydocket.com/analysis/in-seven-states-removing-voters-from-the-rolls-just-got-easi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nina@climatejusticecenter.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www.climatejusticecenter.org/" TargetMode="External"/><Relationship Id="rId5" Type="http://schemas.openxmlformats.org/officeDocument/2006/relationships/image" Target="../media/image1.jpeg"/><Relationship Id="rId4" Type="http://schemas.openxmlformats.org/officeDocument/2006/relationships/hyperlink" Target="mailto:dannyfaber@comcast.net"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11708" y="1360550"/>
            <a:ext cx="8520600" cy="2052600"/>
          </a:xfrm>
          <a:prstGeom prst="rect">
            <a:avLst/>
          </a:prstGeom>
        </p:spPr>
        <p:txBody>
          <a:bodyPr spcFirstLastPara="1" wrap="square" lIns="91425" tIns="91425" rIns="91425" bIns="91425" anchor="ctr" anchorCtr="0">
            <a:normAutofit fontScale="90000"/>
          </a:bodyPr>
          <a:lstStyle/>
          <a:p>
            <a:pPr marL="0" lvl="0" indent="0" algn="ctr" rtl="0">
              <a:lnSpc>
                <a:spcPct val="115000"/>
              </a:lnSpc>
              <a:spcBef>
                <a:spcPts val="0"/>
              </a:spcBef>
              <a:spcAft>
                <a:spcPts val="0"/>
              </a:spcAft>
              <a:buClr>
                <a:schemeClr val="dk1"/>
              </a:buClr>
              <a:buSzPct val="32038"/>
              <a:buFont typeface="Arial"/>
              <a:buNone/>
            </a:pPr>
            <a:r>
              <a:rPr lang="en" sz="3433" b="1" dirty="0">
                <a:solidFill>
                  <a:schemeClr val="bg1">
                    <a:lumMod val="50000"/>
                  </a:schemeClr>
                </a:solidFill>
              </a:rPr>
              <a:t>VOTER SUPPRESSION, CLIMATE JUSTICE,</a:t>
            </a:r>
            <a:endParaRPr sz="3433" b="1" dirty="0">
              <a:solidFill>
                <a:schemeClr val="bg1">
                  <a:lumMod val="50000"/>
                </a:schemeClr>
              </a:solidFill>
            </a:endParaRPr>
          </a:p>
          <a:p>
            <a:pPr marL="0" lvl="0" indent="0" algn="ctr" rtl="0">
              <a:lnSpc>
                <a:spcPct val="115000"/>
              </a:lnSpc>
              <a:spcBef>
                <a:spcPts val="0"/>
              </a:spcBef>
              <a:spcAft>
                <a:spcPts val="0"/>
              </a:spcAft>
              <a:buNone/>
            </a:pPr>
            <a:r>
              <a:rPr lang="en" sz="3433" b="1" dirty="0">
                <a:solidFill>
                  <a:schemeClr val="bg1">
                    <a:lumMod val="50000"/>
                  </a:schemeClr>
                </a:solidFill>
              </a:rPr>
              <a:t>&amp; THE POLLUTER-INDUSTRIAL COMPLEX </a:t>
            </a:r>
            <a:endParaRPr sz="3433" b="1" dirty="0">
              <a:solidFill>
                <a:schemeClr val="bg1">
                  <a:lumMod val="50000"/>
                </a:schemeClr>
              </a:solidFill>
            </a:endParaRPr>
          </a:p>
          <a:p>
            <a:pPr marL="0" lvl="0" indent="0" algn="ctr" rtl="0">
              <a:lnSpc>
                <a:spcPct val="115000"/>
              </a:lnSpc>
              <a:spcBef>
                <a:spcPts val="0"/>
              </a:spcBef>
              <a:spcAft>
                <a:spcPts val="0"/>
              </a:spcAft>
              <a:buNone/>
            </a:pPr>
            <a:endParaRPr sz="2000" i="1" dirty="0">
              <a:solidFill>
                <a:schemeClr val="bg1">
                  <a:lumMod val="50000"/>
                </a:schemeClr>
              </a:solidFill>
            </a:endParaRPr>
          </a:p>
          <a:p>
            <a:pPr marL="0" lvl="0" indent="0" algn="ctr" rtl="0">
              <a:lnSpc>
                <a:spcPct val="115000"/>
              </a:lnSpc>
              <a:spcBef>
                <a:spcPts val="0"/>
              </a:spcBef>
              <a:spcAft>
                <a:spcPts val="0"/>
              </a:spcAft>
              <a:buNone/>
            </a:pPr>
            <a:r>
              <a:rPr lang="en" sz="2000" i="1" dirty="0">
                <a:solidFill>
                  <a:schemeClr val="bg1">
                    <a:lumMod val="50000"/>
                  </a:schemeClr>
                </a:solidFill>
              </a:rPr>
              <a:t>How the Corporate Assault on American Democracy &amp;</a:t>
            </a:r>
            <a:endParaRPr sz="2000" i="1" dirty="0">
              <a:solidFill>
                <a:schemeClr val="bg1">
                  <a:lumMod val="50000"/>
                </a:schemeClr>
              </a:solidFill>
            </a:endParaRPr>
          </a:p>
          <a:p>
            <a:pPr marL="0" lvl="0" indent="0" algn="ctr" rtl="0">
              <a:lnSpc>
                <a:spcPct val="115000"/>
              </a:lnSpc>
              <a:spcBef>
                <a:spcPts val="0"/>
              </a:spcBef>
              <a:spcAft>
                <a:spcPts val="0"/>
              </a:spcAft>
              <a:buClr>
                <a:schemeClr val="dk1"/>
              </a:buClr>
              <a:buSzPct val="55000"/>
              <a:buFont typeface="Arial"/>
              <a:buNone/>
            </a:pPr>
            <a:r>
              <a:rPr lang="en" sz="2000" i="1" dirty="0">
                <a:solidFill>
                  <a:schemeClr val="bg1">
                    <a:lumMod val="50000"/>
                  </a:schemeClr>
                </a:solidFill>
              </a:rPr>
              <a:t>The Climate Are Connected</a:t>
            </a:r>
            <a:endParaRPr sz="2000" b="1" dirty="0">
              <a:solidFill>
                <a:schemeClr val="bg1">
                  <a:lumMod val="50000"/>
                </a:schemeClr>
              </a:solidFill>
            </a:endParaRPr>
          </a:p>
          <a:p>
            <a:pPr marL="0" lvl="0" indent="0" algn="ctr" rtl="0">
              <a:lnSpc>
                <a:spcPct val="115000"/>
              </a:lnSpc>
              <a:spcBef>
                <a:spcPts val="0"/>
              </a:spcBef>
              <a:spcAft>
                <a:spcPts val="0"/>
              </a:spcAft>
              <a:buClr>
                <a:schemeClr val="dk1"/>
              </a:buClr>
              <a:buSzPct val="100000"/>
              <a:buFont typeface="Arial"/>
              <a:buNone/>
            </a:pPr>
            <a:endParaRPr sz="1100" dirty="0"/>
          </a:p>
          <a:p>
            <a:pPr marL="0" lvl="0" indent="0" algn="ctr" rtl="0">
              <a:lnSpc>
                <a:spcPct val="115000"/>
              </a:lnSpc>
              <a:spcBef>
                <a:spcPts val="0"/>
              </a:spcBef>
              <a:spcAft>
                <a:spcPts val="0"/>
              </a:spcAft>
              <a:buClr>
                <a:schemeClr val="dk1"/>
              </a:buClr>
              <a:buSzPct val="28947"/>
              <a:buFont typeface="Arial"/>
              <a:buNone/>
            </a:pPr>
            <a:endParaRPr dirty="0"/>
          </a:p>
        </p:txBody>
      </p:sp>
      <p:sp>
        <p:nvSpPr>
          <p:cNvPr id="129" name="Google Shape;129;p13"/>
          <p:cNvSpPr txBox="1">
            <a:spLocks noGrp="1"/>
          </p:cNvSpPr>
          <p:nvPr>
            <p:ph type="subTitle" idx="1"/>
          </p:nvPr>
        </p:nvSpPr>
        <p:spPr>
          <a:xfrm>
            <a:off x="2995290" y="3284971"/>
            <a:ext cx="3354235" cy="91956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dirty="0">
                <a:solidFill>
                  <a:schemeClr val="dk2"/>
                </a:solidFill>
                <a:latin typeface="Nunito"/>
                <a:ea typeface="Nunito"/>
                <a:cs typeface="Nunito"/>
                <a:sym typeface="Nunito"/>
              </a:rPr>
              <a:t>RESEARCHED AND WRITTEN BY:</a:t>
            </a:r>
            <a:endParaRPr sz="1300" dirty="0">
              <a:solidFill>
                <a:schemeClr val="dk2"/>
              </a:solidFill>
              <a:latin typeface="Nunito"/>
              <a:ea typeface="Nunito"/>
              <a:cs typeface="Nunito"/>
              <a:sym typeface="Nunito"/>
            </a:endParaRPr>
          </a:p>
          <a:p>
            <a:pPr marL="0" lvl="0" indent="0" algn="ctr" rtl="0">
              <a:lnSpc>
                <a:spcPct val="115000"/>
              </a:lnSpc>
              <a:spcBef>
                <a:spcPts val="0"/>
              </a:spcBef>
              <a:spcAft>
                <a:spcPts val="0"/>
              </a:spcAft>
              <a:buNone/>
            </a:pPr>
            <a:r>
              <a:rPr lang="en" sz="1300" dirty="0">
                <a:solidFill>
                  <a:schemeClr val="dk2"/>
                </a:solidFill>
                <a:latin typeface="Nunito"/>
                <a:ea typeface="Nunito"/>
                <a:cs typeface="Nunito"/>
                <a:sym typeface="Nunito"/>
              </a:rPr>
              <a:t>Daniel Faber and Kayla Vestergaard, with Nina Schlegel and Claire Spector.</a:t>
            </a:r>
            <a:endParaRPr sz="1300" dirty="0">
              <a:solidFill>
                <a:schemeClr val="dk2"/>
              </a:solidFill>
              <a:latin typeface="Nunito"/>
              <a:ea typeface="Nunito"/>
              <a:cs typeface="Nunito"/>
              <a:sym typeface="Nunito"/>
            </a:endParaRPr>
          </a:p>
          <a:p>
            <a:pPr marL="0" lvl="0" indent="0" algn="ctr" rtl="0">
              <a:lnSpc>
                <a:spcPct val="115000"/>
              </a:lnSpc>
              <a:spcBef>
                <a:spcPts val="0"/>
              </a:spcBef>
              <a:spcAft>
                <a:spcPts val="0"/>
              </a:spcAft>
              <a:buNone/>
            </a:pPr>
            <a:endParaRPr sz="1300" dirty="0">
              <a:solidFill>
                <a:schemeClr val="dk2"/>
              </a:solidFill>
              <a:latin typeface="Nunito"/>
              <a:ea typeface="Nunito"/>
              <a:cs typeface="Nunito"/>
              <a:sym typeface="Nunito"/>
            </a:endParaRPr>
          </a:p>
          <a:p>
            <a:pPr marL="0" lvl="0" indent="0" algn="ctr" rtl="0">
              <a:lnSpc>
                <a:spcPct val="115000"/>
              </a:lnSpc>
              <a:spcBef>
                <a:spcPts val="0"/>
              </a:spcBef>
              <a:spcAft>
                <a:spcPts val="0"/>
              </a:spcAft>
              <a:buClr>
                <a:schemeClr val="dk1"/>
              </a:buClr>
              <a:buSzPts val="1100"/>
              <a:buFont typeface="Arial"/>
              <a:buNone/>
            </a:pPr>
            <a:endParaRPr sz="1300" dirty="0">
              <a:solidFill>
                <a:schemeClr val="dk2"/>
              </a:solidFill>
              <a:latin typeface="Nunito"/>
              <a:ea typeface="Nunito"/>
              <a:cs typeface="Nunito"/>
              <a:sym typeface="Nunito"/>
            </a:endParaRPr>
          </a:p>
        </p:txBody>
      </p:sp>
      <p:pic>
        <p:nvPicPr>
          <p:cNvPr id="3" name="Picture 2" descr="A logo of a global center for climate justice&#10;&#10;Description automatically generated">
            <a:extLst>
              <a:ext uri="{FF2B5EF4-FFF2-40B4-BE49-F238E27FC236}">
                <a16:creationId xmlns:a16="http://schemas.microsoft.com/office/drawing/2014/main" id="{9A8E2A55-5C7D-CE73-CCDA-F8EC3AAE0F9C}"/>
              </a:ext>
            </a:extLst>
          </p:cNvPr>
          <p:cNvPicPr>
            <a:picLocks noChangeAspect="1"/>
          </p:cNvPicPr>
          <p:nvPr/>
        </p:nvPicPr>
        <p:blipFill>
          <a:blip r:embed="rId3"/>
          <a:stretch>
            <a:fillRect/>
          </a:stretch>
        </p:blipFill>
        <p:spPr>
          <a:xfrm>
            <a:off x="7555017" y="3658135"/>
            <a:ext cx="1092792" cy="10927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6"/>
          <p:cNvPicPr preferRelativeResize="0"/>
          <p:nvPr/>
        </p:nvPicPr>
        <p:blipFill>
          <a:blip r:embed="rId3">
            <a:alphaModFix/>
          </a:blip>
          <a:stretch>
            <a:fillRect/>
          </a:stretch>
        </p:blipFill>
        <p:spPr>
          <a:xfrm>
            <a:off x="338759" y="752803"/>
            <a:ext cx="4291298" cy="3492625"/>
          </a:xfrm>
          <a:prstGeom prst="rect">
            <a:avLst/>
          </a:prstGeom>
          <a:noFill/>
          <a:ln>
            <a:noFill/>
          </a:ln>
        </p:spPr>
      </p:pic>
      <p:pic>
        <p:nvPicPr>
          <p:cNvPr id="4" name="Picture 3" descr="A chart of a number of people&#10;&#10;Description automatically generated with medium confidence">
            <a:extLst>
              <a:ext uri="{FF2B5EF4-FFF2-40B4-BE49-F238E27FC236}">
                <a16:creationId xmlns:a16="http://schemas.microsoft.com/office/drawing/2014/main" id="{A6502FCF-ECDF-A9F7-1B05-E370012B63C3}"/>
              </a:ext>
            </a:extLst>
          </p:cNvPr>
          <p:cNvPicPr>
            <a:picLocks noChangeAspect="1"/>
          </p:cNvPicPr>
          <p:nvPr/>
        </p:nvPicPr>
        <p:blipFill>
          <a:blip r:embed="rId4"/>
          <a:stretch>
            <a:fillRect/>
          </a:stretch>
        </p:blipFill>
        <p:spPr>
          <a:xfrm>
            <a:off x="4884057" y="264944"/>
            <a:ext cx="3628571" cy="46136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1" y="0"/>
            <a:ext cx="7756263" cy="605380"/>
          </a:xfrm>
        </p:spPr>
        <p:txBody>
          <a:bodyPr>
            <a:noAutofit/>
          </a:bodyPr>
          <a:lstStyle/>
          <a:p>
            <a:pPr algn="ctr"/>
            <a:r>
              <a:rPr lang="en-US" sz="2500" i="1" dirty="0">
                <a:solidFill>
                  <a:schemeClr val="tx2"/>
                </a:solidFill>
              </a:rPr>
              <a:t>Railroading our Democracy and the Climate…</a:t>
            </a:r>
          </a:p>
        </p:txBody>
      </p:sp>
      <p:pic>
        <p:nvPicPr>
          <p:cNvPr id="7" name="Content Placeholder 6" descr="A smoke coming out of a bed&#10;&#10;Description automatically generated">
            <a:extLst>
              <a:ext uri="{FF2B5EF4-FFF2-40B4-BE49-F238E27FC236}">
                <a16:creationId xmlns:a16="http://schemas.microsoft.com/office/drawing/2014/main" id="{721AFA2D-49DD-0680-F6FF-F80EED162410}"/>
              </a:ext>
            </a:extLst>
          </p:cNvPr>
          <p:cNvPicPr>
            <a:picLocks noGrp="1" noChangeAspect="1"/>
          </p:cNvPicPr>
          <p:nvPr>
            <p:ph idx="1"/>
          </p:nvPr>
        </p:nvPicPr>
        <p:blipFill>
          <a:blip r:embed="rId2"/>
          <a:stretch>
            <a:fillRect/>
          </a:stretch>
        </p:blipFill>
        <p:spPr>
          <a:xfrm>
            <a:off x="833420" y="605380"/>
            <a:ext cx="7466404" cy="4163597"/>
          </a:xfrm>
        </p:spPr>
      </p:pic>
      <p:sp>
        <p:nvSpPr>
          <p:cNvPr id="8" name="TextBox 7">
            <a:extLst>
              <a:ext uri="{FF2B5EF4-FFF2-40B4-BE49-F238E27FC236}">
                <a16:creationId xmlns:a16="http://schemas.microsoft.com/office/drawing/2014/main" id="{404E4617-6EEC-28D7-8092-6652D9A6026C}"/>
              </a:ext>
            </a:extLst>
          </p:cNvPr>
          <p:cNvSpPr txBox="1"/>
          <p:nvPr/>
        </p:nvSpPr>
        <p:spPr>
          <a:xfrm>
            <a:off x="3685448" y="3572142"/>
            <a:ext cx="4625132" cy="1092607"/>
          </a:xfrm>
          <a:prstGeom prst="rect">
            <a:avLst/>
          </a:prstGeom>
          <a:noFill/>
        </p:spPr>
        <p:txBody>
          <a:bodyPr wrap="square" rtlCol="0">
            <a:spAutoFit/>
          </a:bodyPr>
          <a:lstStyle/>
          <a:p>
            <a:r>
              <a:rPr lang="en-US" sz="1300" dirty="0">
                <a:latin typeface="Nunito" pitchFamily="2" charset="77"/>
                <a:cs typeface="Nadeem" pitchFamily="2" charset="-78"/>
              </a:rPr>
              <a:t>The railroad industry is at the center of the climate change countermovement, having long been a player in corporate coalitions working to undermine climate regulations. They have been major actors in the climate denial Cooler Heads Coalition run out of the Competitive Enterprise Institute.</a:t>
            </a:r>
          </a:p>
        </p:txBody>
      </p:sp>
    </p:spTree>
    <p:extLst>
      <p:ext uri="{BB962C8B-B14F-4D97-AF65-F5344CB8AC3E}">
        <p14:creationId xmlns:p14="http://schemas.microsoft.com/office/powerpoint/2010/main" val="129623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341398"/>
            <a:ext cx="7505700" cy="954600"/>
          </a:xfrm>
        </p:spPr>
        <p:txBody>
          <a:bodyPr>
            <a:noAutofit/>
          </a:bodyPr>
          <a:lstStyle/>
          <a:p>
            <a:pPr algn="ctr"/>
            <a:r>
              <a:rPr lang="en-US" sz="3400" dirty="0">
                <a:solidFill>
                  <a:schemeClr val="bg1">
                    <a:lumMod val="50000"/>
                  </a:schemeClr>
                </a:solidFill>
              </a:rPr>
              <a:t>The Polluter-Industrial Complex:</a:t>
            </a:r>
            <a:br>
              <a:rPr lang="en-US" sz="3400" dirty="0">
                <a:solidFill>
                  <a:schemeClr val="bg1">
                    <a:lumMod val="50000"/>
                  </a:schemeClr>
                </a:solidFill>
              </a:rPr>
            </a:br>
            <a:r>
              <a:rPr lang="en-US" sz="3400" dirty="0">
                <a:solidFill>
                  <a:schemeClr val="bg1">
                    <a:lumMod val="50000"/>
                  </a:schemeClr>
                </a:solidFill>
              </a:rPr>
              <a:t>Profiting from the Big Lie</a:t>
            </a:r>
          </a:p>
        </p:txBody>
      </p:sp>
      <p:sp>
        <p:nvSpPr>
          <p:cNvPr id="3" name="Content Placeholder 2"/>
          <p:cNvSpPr>
            <a:spLocks noGrp="1"/>
          </p:cNvSpPr>
          <p:nvPr>
            <p:ph idx="4294967295"/>
          </p:nvPr>
        </p:nvSpPr>
        <p:spPr>
          <a:xfrm>
            <a:off x="3085032" y="1469940"/>
            <a:ext cx="5742774" cy="3332162"/>
          </a:xfrm>
        </p:spPr>
        <p:txBody>
          <a:bodyPr>
            <a:noAutofit/>
          </a:bodyPr>
          <a:lstStyle/>
          <a:p>
            <a:pPr marL="0" indent="0">
              <a:buNone/>
            </a:pPr>
            <a:r>
              <a:rPr lang="en-US" sz="1400" dirty="0"/>
              <a:t>Six of the biggest fossil fuel companies in America – </a:t>
            </a:r>
            <a:r>
              <a:rPr lang="en-US" sz="1400" b="1" dirty="0"/>
              <a:t>Valero Energy, Marathon Petroleum, ExxonMobil, Chevron, Occidental Petroleum, and ConocoPhillips </a:t>
            </a:r>
            <a:r>
              <a:rPr lang="en-US" sz="1400" dirty="0"/>
              <a:t>– have given nearly $700k to the campaign and leadership PACs of the 147 Republican members of Congress who voted against certifying the election. </a:t>
            </a:r>
          </a:p>
          <a:p>
            <a:pPr marL="0" indent="0">
              <a:buNone/>
            </a:pPr>
            <a:endParaRPr lang="en-US" sz="1400" b="1" dirty="0"/>
          </a:p>
          <a:p>
            <a:pPr marL="0" indent="0">
              <a:buNone/>
            </a:pPr>
            <a:r>
              <a:rPr lang="en-US" sz="1400" b="1" dirty="0"/>
              <a:t>In total, some 1,074 corporations and industry group PACS  have given over $27.5 million to the Sedition Caucus members and allied committees.</a:t>
            </a:r>
          </a:p>
          <a:p>
            <a:pPr marL="0" indent="0">
              <a:buNone/>
            </a:pPr>
            <a:endParaRPr lang="en-US" sz="1400" dirty="0"/>
          </a:p>
          <a:p>
            <a:pPr marL="0" indent="0">
              <a:buNone/>
            </a:pPr>
            <a:r>
              <a:rPr lang="en-US" sz="1400" dirty="0"/>
              <a:t>This coup attempt is still underway now,  although the strategies and tactics have changed. Fueled by the Big Lie,  this effort picks up where last year’s insurrection left off by putting in place the pieces to steal future elections by systematically taking over every aspect of the voting process.</a:t>
            </a:r>
          </a:p>
          <a:p>
            <a:pPr marL="0" indent="0">
              <a:buNone/>
            </a:pPr>
            <a:endParaRPr lang="en-US" sz="1400" dirty="0"/>
          </a:p>
        </p:txBody>
      </p:sp>
      <p:pic>
        <p:nvPicPr>
          <p:cNvPr id="5" name="Picture 4" descr="A cartoon character with money falling from it&#10;&#10;Description automatically generated">
            <a:extLst>
              <a:ext uri="{FF2B5EF4-FFF2-40B4-BE49-F238E27FC236}">
                <a16:creationId xmlns:a16="http://schemas.microsoft.com/office/drawing/2014/main" id="{CB536C09-5809-B71F-9448-B49A19146CF2}"/>
              </a:ext>
            </a:extLst>
          </p:cNvPr>
          <p:cNvPicPr>
            <a:picLocks noChangeAspect="1"/>
          </p:cNvPicPr>
          <p:nvPr/>
        </p:nvPicPr>
        <p:blipFill>
          <a:blip r:embed="rId2"/>
          <a:stretch>
            <a:fillRect/>
          </a:stretch>
        </p:blipFill>
        <p:spPr>
          <a:xfrm>
            <a:off x="316194" y="2619439"/>
            <a:ext cx="2833017" cy="1228064"/>
          </a:xfrm>
          <a:prstGeom prst="rect">
            <a:avLst/>
          </a:prstGeom>
        </p:spPr>
      </p:pic>
    </p:spTree>
    <p:extLst>
      <p:ext uri="{BB962C8B-B14F-4D97-AF65-F5344CB8AC3E}">
        <p14:creationId xmlns:p14="http://schemas.microsoft.com/office/powerpoint/2010/main" val="167003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07365" y="246481"/>
            <a:ext cx="4529270" cy="1043934"/>
          </a:xfrm>
        </p:spPr>
        <p:txBody>
          <a:bodyPr>
            <a:normAutofit fontScale="90000"/>
          </a:bodyPr>
          <a:lstStyle/>
          <a:p>
            <a:r>
              <a:rPr lang="en-US" sz="3600" dirty="0">
                <a:solidFill>
                  <a:schemeClr val="bg1">
                    <a:lumMod val="50000"/>
                  </a:schemeClr>
                </a:solidFill>
              </a:rPr>
              <a:t>What’s At Stake?</a:t>
            </a:r>
            <a:br>
              <a:rPr lang="en-US" sz="3600" dirty="0">
                <a:solidFill>
                  <a:schemeClr val="bg1">
                    <a:lumMod val="50000"/>
                  </a:schemeClr>
                </a:solidFill>
              </a:rPr>
            </a:br>
            <a:r>
              <a:rPr lang="en-US" sz="2200" b="1" i="1" dirty="0">
                <a:solidFill>
                  <a:schemeClr val="bg1">
                    <a:lumMod val="50000"/>
                  </a:schemeClr>
                </a:solidFill>
              </a:rPr>
              <a:t>More Than You Think.</a:t>
            </a:r>
            <a:endParaRPr lang="en-US" sz="3600" dirty="0">
              <a:solidFill>
                <a:schemeClr val="bg1">
                  <a:lumMod val="50000"/>
                </a:schemeClr>
              </a:solidFill>
            </a:endParaRPr>
          </a:p>
        </p:txBody>
      </p:sp>
      <p:sp>
        <p:nvSpPr>
          <p:cNvPr id="2" name="Content Placeholder 1"/>
          <p:cNvSpPr>
            <a:spLocks noGrp="1"/>
          </p:cNvSpPr>
          <p:nvPr>
            <p:ph type="subTitle" idx="1"/>
          </p:nvPr>
        </p:nvSpPr>
        <p:spPr>
          <a:xfrm>
            <a:off x="4572000" y="1044748"/>
            <a:ext cx="4126727" cy="2808338"/>
          </a:xfrm>
        </p:spPr>
        <p:txBody>
          <a:bodyPr>
            <a:noAutofit/>
          </a:bodyPr>
          <a:lstStyle/>
          <a:p>
            <a:endParaRPr lang="en-US" sz="2000" b="1" dirty="0">
              <a:solidFill>
                <a:schemeClr val="bg1">
                  <a:lumMod val="50000"/>
                </a:schemeClr>
              </a:solidFill>
            </a:endParaRPr>
          </a:p>
          <a:p>
            <a:pPr marL="488950" indent="-342900" algn="l">
              <a:buFont typeface="Arial" panose="020B0604020202020204" pitchFamily="34" charset="0"/>
              <a:buChar char="•"/>
            </a:pPr>
            <a:r>
              <a:rPr lang="en-US" sz="1500" dirty="0">
                <a:solidFill>
                  <a:schemeClr val="bg1">
                    <a:lumMod val="50000"/>
                  </a:schemeClr>
                </a:solidFill>
              </a:rPr>
              <a:t>A concentration of power by corporate billionaires and the PIC working to fund Right-wing populists, white supremacists, and authoritarians.</a:t>
            </a:r>
          </a:p>
          <a:p>
            <a:pPr marL="488950" indent="-342900" algn="l">
              <a:buFont typeface="Arial" panose="020B0604020202020204" pitchFamily="34" charset="0"/>
              <a:buChar char="•"/>
            </a:pPr>
            <a:endParaRPr lang="en-US" sz="1500" dirty="0">
              <a:solidFill>
                <a:schemeClr val="bg1">
                  <a:lumMod val="50000"/>
                </a:schemeClr>
              </a:solidFill>
            </a:endParaRPr>
          </a:p>
          <a:p>
            <a:pPr marL="488950" indent="-342900" algn="l">
              <a:buFont typeface="Arial" panose="020B0604020202020204" pitchFamily="34" charset="0"/>
              <a:buChar char="•"/>
            </a:pPr>
            <a:r>
              <a:rPr lang="en-US" sz="1500" dirty="0">
                <a:solidFill>
                  <a:schemeClr val="bg1">
                    <a:lumMod val="50000"/>
                  </a:schemeClr>
                </a:solidFill>
                <a:latin typeface="Calibri" panose="020F0502020204030204" pitchFamily="34" charset="0"/>
                <a:cs typeface="Calibri" panose="020F0502020204030204" pitchFamily="34" charset="0"/>
              </a:rPr>
              <a:t>Without state and federal voting rights legislation, more discriminatory voting laws are getting passed every year.</a:t>
            </a:r>
          </a:p>
          <a:p>
            <a:pPr marL="488950" indent="-342900" algn="l">
              <a:buFont typeface="Arial" panose="020B0604020202020204" pitchFamily="34" charset="0"/>
              <a:buChar char="•"/>
            </a:pPr>
            <a:endParaRPr lang="en-US" sz="1500" dirty="0">
              <a:solidFill>
                <a:schemeClr val="bg1">
                  <a:lumMod val="50000"/>
                </a:schemeClr>
              </a:solidFill>
            </a:endParaRPr>
          </a:p>
        </p:txBody>
      </p:sp>
      <p:pic>
        <p:nvPicPr>
          <p:cNvPr id="5" name="Picture 4" descr="A group of hands holding signs&#10;&#10;Description automatically generated">
            <a:extLst>
              <a:ext uri="{FF2B5EF4-FFF2-40B4-BE49-F238E27FC236}">
                <a16:creationId xmlns:a16="http://schemas.microsoft.com/office/drawing/2014/main" id="{FBBC8D57-739A-4447-86DF-508CFD23D2AC}"/>
              </a:ext>
            </a:extLst>
          </p:cNvPr>
          <p:cNvPicPr>
            <a:picLocks noChangeAspect="1"/>
          </p:cNvPicPr>
          <p:nvPr/>
        </p:nvPicPr>
        <p:blipFill>
          <a:blip r:embed="rId2"/>
          <a:stretch>
            <a:fillRect/>
          </a:stretch>
        </p:blipFill>
        <p:spPr>
          <a:xfrm>
            <a:off x="3076487" y="3367043"/>
            <a:ext cx="4529270" cy="1547034"/>
          </a:xfrm>
          <a:prstGeom prst="rect">
            <a:avLst/>
          </a:prstGeom>
        </p:spPr>
      </p:pic>
      <p:sp>
        <p:nvSpPr>
          <p:cNvPr id="7" name="Content Placeholder 1">
            <a:extLst>
              <a:ext uri="{FF2B5EF4-FFF2-40B4-BE49-F238E27FC236}">
                <a16:creationId xmlns:a16="http://schemas.microsoft.com/office/drawing/2014/main" id="{EF99D44D-C0C8-ADC5-6BE5-EE6CB59BC5E6}"/>
              </a:ext>
            </a:extLst>
          </p:cNvPr>
          <p:cNvSpPr txBox="1">
            <a:spLocks/>
          </p:cNvSpPr>
          <p:nvPr/>
        </p:nvSpPr>
        <p:spPr>
          <a:xfrm>
            <a:off x="512748" y="1044748"/>
            <a:ext cx="4226968" cy="28083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L="914400" marR="0" lvl="1" indent="-29845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L="1371600" marR="0" lvl="2" indent="-29845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L="1828800" marR="0" lvl="3" indent="-29845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L="2286000" marR="0" lvl="4" indent="-29845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L="2743200" marR="0" lvl="5" indent="-29845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L="3200400" marR="0" lvl="6" indent="-29845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L="3657600" marR="0" lvl="7" indent="-29845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L="4114800" marR="0" lvl="8" indent="-29845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lang="en-US" sz="2000" b="1" dirty="0">
              <a:solidFill>
                <a:schemeClr val="bg1">
                  <a:lumMod val="50000"/>
                </a:schemeClr>
              </a:solidFill>
            </a:endParaRPr>
          </a:p>
          <a:p>
            <a:pPr marL="488950" indent="-342900" algn="l">
              <a:buFont typeface="Arial" panose="020B0604020202020204" pitchFamily="34" charset="0"/>
              <a:buChar char="•"/>
            </a:pPr>
            <a:r>
              <a:rPr lang="en-US" sz="1500" dirty="0">
                <a:solidFill>
                  <a:schemeClr val="bg1">
                    <a:lumMod val="50000"/>
                  </a:schemeClr>
                </a:solidFill>
              </a:rPr>
              <a:t>Loss of critical advancements in climate, energy and environmental justice legislation, regulation, and other actions.</a:t>
            </a:r>
          </a:p>
          <a:p>
            <a:pPr marL="488950" indent="-342900" algn="l">
              <a:buFont typeface="Arial" panose="020B0604020202020204" pitchFamily="34" charset="0"/>
              <a:buChar char="•"/>
            </a:pPr>
            <a:endParaRPr lang="en-US" sz="1500" dirty="0">
              <a:solidFill>
                <a:schemeClr val="bg1">
                  <a:lumMod val="50000"/>
                </a:schemeClr>
              </a:solidFill>
            </a:endParaRPr>
          </a:p>
          <a:p>
            <a:pPr marL="488950" indent="-342900" algn="l">
              <a:buFont typeface="Arial" panose="020B0604020202020204" pitchFamily="34" charset="0"/>
              <a:buChar char="•"/>
            </a:pPr>
            <a:r>
              <a:rPr lang="en-US" sz="1500" dirty="0">
                <a:solidFill>
                  <a:schemeClr val="bg1">
                    <a:lumMod val="50000"/>
                  </a:schemeClr>
                </a:solidFill>
                <a:latin typeface="Calibri" panose="020F0502020204030204" pitchFamily="34" charset="0"/>
                <a:cs typeface="Calibri" panose="020F0502020204030204" pitchFamily="34" charset="0"/>
              </a:rPr>
              <a:t>New threats to the democratic process going unchallenged: from the use of social media to micro-target voters with misinformation, curbing direct democracy (ballot measures), to replacing nonpartisan election officials</a:t>
            </a:r>
          </a:p>
          <a:p>
            <a:pPr marL="488950" indent="-342900" algn="l">
              <a:buFont typeface="Arial" panose="020B0604020202020204" pitchFamily="34" charset="0"/>
              <a:buChar char="•"/>
            </a:pPr>
            <a:endParaRPr lang="en-US" sz="1500" dirty="0">
              <a:solidFill>
                <a:schemeClr val="bg1">
                  <a:lumMod val="50000"/>
                </a:schemeClr>
              </a:solidFill>
            </a:endParaRPr>
          </a:p>
        </p:txBody>
      </p:sp>
      <p:sp>
        <p:nvSpPr>
          <p:cNvPr id="8" name="TextBox 7">
            <a:extLst>
              <a:ext uri="{FF2B5EF4-FFF2-40B4-BE49-F238E27FC236}">
                <a16:creationId xmlns:a16="http://schemas.microsoft.com/office/drawing/2014/main" id="{7228EDCA-1CBA-CC36-4F4B-12C2C8BEAB37}"/>
              </a:ext>
            </a:extLst>
          </p:cNvPr>
          <p:cNvSpPr txBox="1"/>
          <p:nvPr/>
        </p:nvSpPr>
        <p:spPr>
          <a:xfrm>
            <a:off x="350378" y="333286"/>
            <a:ext cx="1025495" cy="307777"/>
          </a:xfrm>
          <a:prstGeom prst="rect">
            <a:avLst/>
          </a:prstGeom>
          <a:noFill/>
        </p:spPr>
        <p:txBody>
          <a:bodyPr wrap="square" rtlCol="0">
            <a:spAutoFit/>
          </a:bodyPr>
          <a:lstStyle/>
          <a:p>
            <a:r>
              <a:rPr lang="en-US" dirty="0">
                <a:solidFill>
                  <a:schemeClr val="bg1">
                    <a:lumMod val="50000"/>
                  </a:schemeClr>
                </a:solidFill>
              </a:rPr>
              <a:t>Nina</a:t>
            </a:r>
          </a:p>
        </p:txBody>
      </p:sp>
    </p:spTree>
    <p:extLst>
      <p:ext uri="{BB962C8B-B14F-4D97-AF65-F5344CB8AC3E}">
        <p14:creationId xmlns:p14="http://schemas.microsoft.com/office/powerpoint/2010/main" val="305850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906614" y="498022"/>
            <a:ext cx="7505700" cy="637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a:solidFill>
                  <a:schemeClr val="bg1">
                    <a:lumMod val="50000"/>
                  </a:schemeClr>
                </a:solidFill>
              </a:rPr>
              <a:t>Big Goals: Federal Legislation</a:t>
            </a:r>
            <a:endParaRPr dirty="0">
              <a:solidFill>
                <a:schemeClr val="bg1">
                  <a:lumMod val="50000"/>
                </a:schemeClr>
              </a:solidFill>
            </a:endParaRPr>
          </a:p>
          <a:p>
            <a:pPr marL="0" lvl="0" indent="0" algn="l" rtl="0">
              <a:spcBef>
                <a:spcPts val="0"/>
              </a:spcBef>
              <a:spcAft>
                <a:spcPts val="0"/>
              </a:spcAft>
              <a:buNone/>
            </a:pPr>
            <a:endParaRPr dirty="0"/>
          </a:p>
        </p:txBody>
      </p:sp>
      <p:sp>
        <p:nvSpPr>
          <p:cNvPr id="197" name="Google Shape;197;p23"/>
          <p:cNvSpPr txBox="1">
            <a:spLocks noGrp="1"/>
          </p:cNvSpPr>
          <p:nvPr>
            <p:ph type="body" idx="1"/>
          </p:nvPr>
        </p:nvSpPr>
        <p:spPr>
          <a:xfrm>
            <a:off x="396816" y="1149925"/>
            <a:ext cx="3055148" cy="3706746"/>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1400" b="1" dirty="0">
                <a:solidFill>
                  <a:schemeClr val="bg2">
                    <a:lumMod val="50000"/>
                  </a:schemeClr>
                </a:solidFill>
              </a:rPr>
              <a:t>John Lewis Voting Rights </a:t>
            </a:r>
          </a:p>
          <a:p>
            <a:pPr marL="0" lvl="0" indent="0" algn="l" rtl="0">
              <a:spcBef>
                <a:spcPts val="0"/>
              </a:spcBef>
              <a:spcAft>
                <a:spcPts val="0"/>
              </a:spcAft>
              <a:buNone/>
            </a:pPr>
            <a:r>
              <a:rPr lang="en" sz="1400" b="1" dirty="0">
                <a:solidFill>
                  <a:schemeClr val="bg2">
                    <a:lumMod val="50000"/>
                  </a:schemeClr>
                </a:solidFill>
              </a:rPr>
              <a:t>Advancement Act</a:t>
            </a:r>
            <a:endParaRPr sz="1400" b="1" dirty="0">
              <a:solidFill>
                <a:schemeClr val="bg2">
                  <a:lumMod val="50000"/>
                </a:schemeClr>
              </a:solidFill>
            </a:endParaRPr>
          </a:p>
          <a:p>
            <a:pPr marL="457200" lvl="0" indent="-311150" algn="l" rtl="0">
              <a:lnSpc>
                <a:spcPct val="120000"/>
              </a:lnSpc>
              <a:spcBef>
                <a:spcPts val="600"/>
              </a:spcBef>
              <a:spcAft>
                <a:spcPts val="0"/>
              </a:spcAft>
              <a:buSzPts val="1300"/>
              <a:buChar char="●"/>
            </a:pPr>
            <a:r>
              <a:rPr lang="en" sz="1200" dirty="0">
                <a:solidFill>
                  <a:schemeClr val="bg2">
                    <a:lumMod val="50000"/>
                  </a:schemeClr>
                </a:solidFill>
              </a:rPr>
              <a:t>Reintroduced by Rep. Terri Sewell </a:t>
            </a:r>
          </a:p>
          <a:p>
            <a:pPr marL="457200" lvl="0" indent="-311150" algn="l" rtl="0">
              <a:lnSpc>
                <a:spcPct val="120000"/>
              </a:lnSpc>
              <a:spcBef>
                <a:spcPts val="600"/>
              </a:spcBef>
              <a:spcAft>
                <a:spcPts val="0"/>
              </a:spcAft>
              <a:buSzPts val="1300"/>
              <a:buChar char="●"/>
            </a:pPr>
            <a:r>
              <a:rPr lang="en" sz="1200" dirty="0">
                <a:solidFill>
                  <a:schemeClr val="bg2">
                    <a:lumMod val="50000"/>
                  </a:schemeClr>
                </a:solidFill>
              </a:rPr>
              <a:t>Fully enshrine the anti-discrimination legislation of the Voting Rights Act (VRA) of 1965 and reverse pre-clearance.</a:t>
            </a:r>
          </a:p>
          <a:p>
            <a:pPr lvl="1" indent="-311150">
              <a:lnSpc>
                <a:spcPct val="120000"/>
              </a:lnSpc>
              <a:spcBef>
                <a:spcPts val="600"/>
              </a:spcBef>
              <a:buSzPts val="1300"/>
              <a:buChar char="●"/>
            </a:pPr>
            <a:r>
              <a:rPr lang="en-US" sz="1200" dirty="0">
                <a:solidFill>
                  <a:schemeClr val="bg2">
                    <a:lumMod val="50000"/>
                  </a:schemeClr>
                </a:solidFill>
              </a:rPr>
              <a:t>P</a:t>
            </a:r>
            <a:r>
              <a:rPr lang="en" sz="1200" dirty="0">
                <a:solidFill>
                  <a:schemeClr val="bg2">
                    <a:lumMod val="50000"/>
                  </a:schemeClr>
                </a:solidFill>
              </a:rPr>
              <a:t>re-clearance prevented 700 discriminatory laws and forced another 800 proposed changes</a:t>
            </a:r>
          </a:p>
          <a:p>
            <a:pPr marL="457200" lvl="0" indent="-311150" algn="l" rtl="0">
              <a:lnSpc>
                <a:spcPct val="120000"/>
              </a:lnSpc>
              <a:spcBef>
                <a:spcPts val="600"/>
              </a:spcBef>
              <a:spcAft>
                <a:spcPts val="0"/>
              </a:spcAft>
              <a:buSzPts val="1300"/>
              <a:buChar char="●"/>
            </a:pPr>
            <a:r>
              <a:rPr lang="en" sz="1200" dirty="0">
                <a:solidFill>
                  <a:schemeClr val="bg2">
                    <a:lumMod val="50000"/>
                  </a:schemeClr>
                </a:solidFill>
              </a:rPr>
              <a:t>Key provisions: new preclearance framework (recent evidence based, some apply nationally, practice-based coverage), vote dilution, vote denial, retrogression (protects against more discriminatory voting laws)</a:t>
            </a:r>
            <a:endParaRPr sz="1200" dirty="0">
              <a:solidFill>
                <a:schemeClr val="bg2">
                  <a:lumMod val="50000"/>
                </a:schemeClr>
              </a:solidFill>
            </a:endParaRPr>
          </a:p>
        </p:txBody>
      </p:sp>
      <p:sp>
        <p:nvSpPr>
          <p:cNvPr id="3" name="Google Shape;214;p26">
            <a:extLst>
              <a:ext uri="{FF2B5EF4-FFF2-40B4-BE49-F238E27FC236}">
                <a16:creationId xmlns:a16="http://schemas.microsoft.com/office/drawing/2014/main" id="{2C8C51EE-239F-E801-2680-4F9075E1E5D8}"/>
              </a:ext>
            </a:extLst>
          </p:cNvPr>
          <p:cNvSpPr txBox="1">
            <a:spLocks/>
          </p:cNvSpPr>
          <p:nvPr/>
        </p:nvSpPr>
        <p:spPr>
          <a:xfrm>
            <a:off x="5253487" y="1096907"/>
            <a:ext cx="3493697" cy="2439923"/>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marL="0" indent="0">
              <a:buFont typeface="Calibri"/>
              <a:buNone/>
            </a:pPr>
            <a:r>
              <a:rPr lang="en-US" sz="2000" b="1" dirty="0">
                <a:solidFill>
                  <a:schemeClr val="bg2">
                    <a:lumMod val="50000"/>
                  </a:schemeClr>
                </a:solidFill>
              </a:rPr>
              <a:t>Campaign Finance</a:t>
            </a:r>
          </a:p>
          <a:p>
            <a:pPr>
              <a:spcBef>
                <a:spcPts val="1200"/>
              </a:spcBef>
            </a:pPr>
            <a:r>
              <a:rPr lang="en-US" sz="1700" dirty="0">
                <a:solidFill>
                  <a:schemeClr val="bg2">
                    <a:lumMod val="50000"/>
                  </a:schemeClr>
                </a:solidFill>
              </a:rPr>
              <a:t>47 Senators support amendment to overturn the Citizens United decision.</a:t>
            </a:r>
          </a:p>
          <a:p>
            <a:r>
              <a:rPr lang="en-US" sz="1700" dirty="0">
                <a:solidFill>
                  <a:schemeClr val="bg2">
                    <a:lumMod val="50000"/>
                  </a:schemeClr>
                </a:solidFill>
              </a:rPr>
              <a:t>In 2020, 19 States and D.C. called for a constitutional amendment for election spending reform, 803 local government resolutions </a:t>
            </a:r>
          </a:p>
          <a:p>
            <a:r>
              <a:rPr lang="en-US" sz="1700" dirty="0">
                <a:solidFill>
                  <a:schemeClr val="bg2">
                    <a:lumMod val="50000"/>
                  </a:schemeClr>
                </a:solidFill>
              </a:rPr>
              <a:t>Reintroduced DISCLOSE Act 2023</a:t>
            </a:r>
          </a:p>
          <a:p>
            <a:r>
              <a:rPr lang="en-US" sz="1700" dirty="0">
                <a:solidFill>
                  <a:schemeClr val="bg2">
                    <a:lumMod val="50000"/>
                  </a:schemeClr>
                </a:solidFill>
              </a:rPr>
              <a:t>Public campaign financing lowers the financial barriers for candidates to run in an election.</a:t>
            </a:r>
          </a:p>
          <a:p>
            <a:r>
              <a:rPr lang="en-US" sz="1700" dirty="0">
                <a:solidFill>
                  <a:schemeClr val="bg2">
                    <a:lumMod val="50000"/>
                  </a:schemeClr>
                </a:solidFill>
              </a:rPr>
              <a:t>Some provisions in Freedom to Vote Act</a:t>
            </a:r>
          </a:p>
          <a:p>
            <a:r>
              <a:rPr lang="en-US" sz="1700" dirty="0">
                <a:solidFill>
                  <a:schemeClr val="bg2">
                    <a:lumMod val="50000"/>
                  </a:schemeClr>
                </a:solidFill>
              </a:rPr>
              <a:t>NY State already implementing public financing</a:t>
            </a:r>
          </a:p>
        </p:txBody>
      </p:sp>
      <p:pic>
        <p:nvPicPr>
          <p:cNvPr id="5" name="Picture 4" descr="A person holding a piece of paper&#10;&#10;Description automatically generated">
            <a:extLst>
              <a:ext uri="{FF2B5EF4-FFF2-40B4-BE49-F238E27FC236}">
                <a16:creationId xmlns:a16="http://schemas.microsoft.com/office/drawing/2014/main" id="{AF403E84-0AD9-DE1F-7D31-DB14AEAE3A53}"/>
              </a:ext>
            </a:extLst>
          </p:cNvPr>
          <p:cNvPicPr>
            <a:picLocks noChangeAspect="1"/>
          </p:cNvPicPr>
          <p:nvPr/>
        </p:nvPicPr>
        <p:blipFill>
          <a:blip r:embed="rId3"/>
          <a:stretch>
            <a:fillRect/>
          </a:stretch>
        </p:blipFill>
        <p:spPr>
          <a:xfrm>
            <a:off x="3451964" y="1135521"/>
            <a:ext cx="1607428" cy="2141215"/>
          </a:xfrm>
          <a:prstGeom prst="rect">
            <a:avLst/>
          </a:prstGeom>
        </p:spPr>
      </p:pic>
      <p:sp>
        <p:nvSpPr>
          <p:cNvPr id="6" name="Google Shape;214;p26">
            <a:extLst>
              <a:ext uri="{FF2B5EF4-FFF2-40B4-BE49-F238E27FC236}">
                <a16:creationId xmlns:a16="http://schemas.microsoft.com/office/drawing/2014/main" id="{3F0577A3-ACFE-B691-9388-3632268483E1}"/>
              </a:ext>
            </a:extLst>
          </p:cNvPr>
          <p:cNvSpPr txBox="1">
            <a:spLocks/>
          </p:cNvSpPr>
          <p:nvPr/>
        </p:nvSpPr>
        <p:spPr>
          <a:xfrm>
            <a:off x="3338424" y="3276736"/>
            <a:ext cx="5520904" cy="1579935"/>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marL="0" indent="0">
              <a:buFont typeface="Calibri"/>
              <a:buNone/>
            </a:pPr>
            <a:r>
              <a:rPr lang="en-US" sz="1500" b="1" dirty="0">
                <a:solidFill>
                  <a:schemeClr val="bg2">
                    <a:lumMod val="50000"/>
                  </a:schemeClr>
                </a:solidFill>
              </a:rPr>
              <a:t>Freedom to Vote Act</a:t>
            </a:r>
          </a:p>
          <a:p>
            <a:pPr>
              <a:spcBef>
                <a:spcPts val="600"/>
              </a:spcBef>
            </a:pPr>
            <a:r>
              <a:rPr lang="en-US" dirty="0">
                <a:solidFill>
                  <a:schemeClr val="bg2">
                    <a:lumMod val="50000"/>
                  </a:schemeClr>
                </a:solidFill>
                <a:latin typeface="Calibri" panose="020F0502020204030204" pitchFamily="34" charset="0"/>
                <a:cs typeface="Calibri" panose="020F0502020204030204" pitchFamily="34" charset="0"/>
              </a:rPr>
              <a:t>Reintroduced by Sen. Amy Klobuchar and Rep. John Sarbanes</a:t>
            </a:r>
          </a:p>
          <a:p>
            <a:pPr>
              <a:spcBef>
                <a:spcPts val="600"/>
              </a:spcBef>
            </a:pPr>
            <a:r>
              <a:rPr lang="en-US" dirty="0">
                <a:solidFill>
                  <a:schemeClr val="bg2">
                    <a:lumMod val="50000"/>
                  </a:schemeClr>
                </a:solidFill>
                <a:latin typeface="Calibri" panose="020F0502020204030204" pitchFamily="34" charset="0"/>
                <a:cs typeface="Calibri" panose="020F0502020204030204" pitchFamily="34" charset="0"/>
              </a:rPr>
              <a:t>Automatic voter registration at DMVs; national 2-week early voting, national voting holiday; vote by mail without excuse, provisional voting w/o ID, limits voter purging, court-enforced redistricting standards, campaign finance oversight by Federal Election Commission, some campaign finance transparency, federal protections for election officials.</a:t>
            </a:r>
            <a:endParaRPr lang="en-US" b="0" i="0" dirty="0">
              <a:solidFill>
                <a:schemeClr val="bg2">
                  <a:lumMod val="50000"/>
                </a:schemeClr>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819150" y="616175"/>
            <a:ext cx="7505700" cy="637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solidFill>
                  <a:schemeClr val="bg1">
                    <a:lumMod val="50000"/>
                  </a:schemeClr>
                </a:solidFill>
              </a:rPr>
              <a:t>Medium Goals: </a:t>
            </a:r>
            <a:r>
              <a:rPr lang="en-US" dirty="0">
                <a:solidFill>
                  <a:schemeClr val="bg1">
                    <a:lumMod val="50000"/>
                  </a:schemeClr>
                </a:solidFill>
              </a:rPr>
              <a:t>Strengthening Democracy</a:t>
            </a:r>
            <a:endParaRPr dirty="0">
              <a:solidFill>
                <a:schemeClr val="bg1">
                  <a:lumMod val="50000"/>
                </a:schemeClr>
              </a:solidFill>
            </a:endParaRPr>
          </a:p>
          <a:p>
            <a:pPr marL="0" lvl="0" indent="0" algn="l" rtl="0">
              <a:spcBef>
                <a:spcPts val="0"/>
              </a:spcBef>
              <a:spcAft>
                <a:spcPts val="0"/>
              </a:spcAft>
              <a:buNone/>
            </a:pPr>
            <a:endParaRPr dirty="0"/>
          </a:p>
        </p:txBody>
      </p:sp>
      <p:sp>
        <p:nvSpPr>
          <p:cNvPr id="191" name="Google Shape;191;p22"/>
          <p:cNvSpPr txBox="1">
            <a:spLocks noGrp="1"/>
          </p:cNvSpPr>
          <p:nvPr>
            <p:ph type="body" idx="1"/>
          </p:nvPr>
        </p:nvSpPr>
        <p:spPr>
          <a:xfrm>
            <a:off x="405963" y="1253675"/>
            <a:ext cx="5499181" cy="3635969"/>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600"/>
              </a:spcAft>
              <a:buSzPts val="1300"/>
              <a:buChar char="●"/>
            </a:pPr>
            <a:r>
              <a:rPr lang="en" dirty="0"/>
              <a:t>State Legislation.</a:t>
            </a:r>
          </a:p>
          <a:p>
            <a:pPr lvl="1" indent="-311150">
              <a:spcAft>
                <a:spcPts val="600"/>
              </a:spcAft>
              <a:buSzPts val="1300"/>
              <a:buChar char="●"/>
            </a:pPr>
            <a:r>
              <a:rPr lang="en" dirty="0"/>
              <a:t>register voters automatically; allows people </a:t>
            </a:r>
            <a:r>
              <a:rPr lang="en" dirty="0">
                <a:hlinkClick r:id="rId3"/>
              </a:rPr>
              <a:t>register on election day</a:t>
            </a:r>
            <a:r>
              <a:rPr lang="en" dirty="0"/>
              <a:t>; hold early voting; and expand </a:t>
            </a:r>
            <a:r>
              <a:rPr lang="en-US" dirty="0"/>
              <a:t>vote by mail.</a:t>
            </a:r>
          </a:p>
          <a:p>
            <a:pPr lvl="1" indent="-311150">
              <a:spcAft>
                <a:spcPts val="600"/>
              </a:spcAft>
              <a:buSzPts val="1300"/>
              <a:buFont typeface="Calibri"/>
              <a:buChar char="●"/>
            </a:pPr>
            <a:r>
              <a:rPr lang="en-US" dirty="0"/>
              <a:t>Prevent states from </a:t>
            </a:r>
            <a:r>
              <a:rPr lang="en-US" dirty="0">
                <a:hlinkClick r:id="rId4"/>
              </a:rPr>
              <a:t>purging the voter rolls </a:t>
            </a:r>
            <a:r>
              <a:rPr lang="en-US" dirty="0"/>
              <a:t>based solely on unreliable evidence, like someone’s voting history.</a:t>
            </a:r>
          </a:p>
          <a:p>
            <a:pPr lvl="1" indent="-311150">
              <a:spcAft>
                <a:spcPts val="600"/>
              </a:spcAft>
              <a:buSzPts val="1300"/>
              <a:buFont typeface="Calibri"/>
              <a:buChar char="●"/>
            </a:pPr>
            <a:r>
              <a:rPr lang="en" dirty="0">
                <a:hlinkClick r:id="rId5"/>
              </a:rPr>
              <a:t>Restore voting rights </a:t>
            </a:r>
            <a:r>
              <a:rPr lang="en" dirty="0"/>
              <a:t>for formerly incarcerated people also crucial to confronting the nation’s legacy of racist voter suppression. </a:t>
            </a:r>
          </a:p>
          <a:p>
            <a:pPr lvl="1" indent="-311150">
              <a:spcAft>
                <a:spcPts val="600"/>
              </a:spcAft>
              <a:buSzPts val="1300"/>
              <a:buFont typeface="Calibri"/>
              <a:buChar char="●"/>
            </a:pPr>
            <a:r>
              <a:rPr lang="en" dirty="0"/>
              <a:t>Ensure election rules are fair and transparent, election workers </a:t>
            </a:r>
            <a:r>
              <a:rPr lang="en" dirty="0">
                <a:hlinkClick r:id="rId6"/>
              </a:rPr>
              <a:t>protected</a:t>
            </a:r>
            <a:r>
              <a:rPr lang="en" dirty="0"/>
              <a:t> from intimidation, create clear election disputes standards through courts</a:t>
            </a:r>
            <a:endParaRPr dirty="0"/>
          </a:p>
          <a:p>
            <a:pPr marL="457200" lvl="0" indent="-311150" algn="l" rtl="0">
              <a:spcBef>
                <a:spcPts val="0"/>
              </a:spcBef>
              <a:spcAft>
                <a:spcPts val="600"/>
              </a:spcAft>
              <a:buSzPts val="1300"/>
              <a:buChar char="●"/>
            </a:pPr>
            <a:r>
              <a:rPr lang="en-US" dirty="0"/>
              <a:t>Stay vigilant </a:t>
            </a:r>
          </a:p>
          <a:p>
            <a:pPr lvl="1" indent="-311150">
              <a:spcAft>
                <a:spcPts val="600"/>
              </a:spcAft>
              <a:buSzPts val="1300"/>
              <a:buChar char="●"/>
            </a:pPr>
            <a:r>
              <a:rPr lang="en-US" dirty="0"/>
              <a:t>against the passage of anti-democratic elections legislation like ACT (American Confidence in Elections Act/i.e. “Big Lie” bill)</a:t>
            </a:r>
          </a:p>
          <a:p>
            <a:pPr lvl="1" indent="-311150">
              <a:spcAft>
                <a:spcPts val="600"/>
              </a:spcAft>
              <a:buSzPts val="1300"/>
              <a:buChar char="●"/>
            </a:pPr>
            <a:r>
              <a:rPr lang="en" dirty="0"/>
              <a:t>Watching for election subversion/replacing nonpartisan officials</a:t>
            </a:r>
          </a:p>
        </p:txBody>
      </p:sp>
      <p:pic>
        <p:nvPicPr>
          <p:cNvPr id="3" name="Picture 2" descr="A collage of cartoon faces&#10;&#10;Description automatically generated">
            <a:extLst>
              <a:ext uri="{FF2B5EF4-FFF2-40B4-BE49-F238E27FC236}">
                <a16:creationId xmlns:a16="http://schemas.microsoft.com/office/drawing/2014/main" id="{57AFA3E3-59F9-3652-730C-DC35A1AE56C5}"/>
              </a:ext>
            </a:extLst>
          </p:cNvPr>
          <p:cNvPicPr>
            <a:picLocks noChangeAspect="1"/>
          </p:cNvPicPr>
          <p:nvPr/>
        </p:nvPicPr>
        <p:blipFill>
          <a:blip r:embed="rId7"/>
          <a:stretch>
            <a:fillRect/>
          </a:stretch>
        </p:blipFill>
        <p:spPr>
          <a:xfrm>
            <a:off x="6204247" y="1407659"/>
            <a:ext cx="2533790" cy="311966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body" idx="1"/>
          </p:nvPr>
        </p:nvSpPr>
        <p:spPr>
          <a:xfrm>
            <a:off x="819150" y="1576050"/>
            <a:ext cx="7505700" cy="2862600"/>
          </a:xfrm>
          <a:prstGeom prst="rect">
            <a:avLst/>
          </a:prstGeom>
        </p:spPr>
        <p:txBody>
          <a:bodyPr spcFirstLastPara="1" wrap="square" lIns="91425" tIns="91425" rIns="91425" bIns="91425" anchor="t" anchorCtr="0">
            <a:normAutofit/>
          </a:bodyPr>
          <a:lstStyle/>
          <a:p>
            <a:pPr marL="146050" lvl="0" indent="0" algn="ctr" rtl="0">
              <a:spcBef>
                <a:spcPts val="1200"/>
              </a:spcBef>
              <a:spcAft>
                <a:spcPts val="0"/>
              </a:spcAft>
              <a:buSzPts val="1300"/>
              <a:buNone/>
            </a:pPr>
            <a:r>
              <a:rPr lang="en-US" sz="1800" b="1" i="1" dirty="0">
                <a:solidFill>
                  <a:schemeClr val="bg1">
                    <a:lumMod val="50000"/>
                  </a:schemeClr>
                </a:solidFill>
              </a:rPr>
              <a:t>Get to Know your Voting Rights Allies. </a:t>
            </a:r>
          </a:p>
          <a:p>
            <a:pPr marL="146050" lvl="0" indent="0" algn="ctr" rtl="0">
              <a:spcBef>
                <a:spcPts val="1200"/>
              </a:spcBef>
              <a:spcAft>
                <a:spcPts val="0"/>
              </a:spcAft>
              <a:buSzPts val="1300"/>
              <a:buNone/>
            </a:pPr>
            <a:r>
              <a:rPr lang="en-US" sz="1800" b="1" i="1" dirty="0">
                <a:solidFill>
                  <a:schemeClr val="bg1">
                    <a:lumMod val="50000"/>
                  </a:schemeClr>
                </a:solidFill>
              </a:rPr>
              <a:t>Look Upstream at the Source of Injustices.</a:t>
            </a:r>
          </a:p>
          <a:p>
            <a:pPr marL="146050" lvl="0" indent="0" algn="ctr" rtl="0">
              <a:spcBef>
                <a:spcPts val="1200"/>
              </a:spcBef>
              <a:spcAft>
                <a:spcPts val="0"/>
              </a:spcAft>
              <a:buSzPts val="1300"/>
              <a:buNone/>
            </a:pPr>
            <a:r>
              <a:rPr lang="en-US" sz="1800" b="1" i="1" dirty="0">
                <a:solidFill>
                  <a:schemeClr val="bg1">
                    <a:lumMod val="50000"/>
                  </a:schemeClr>
                </a:solidFill>
              </a:rPr>
              <a:t>Join and Amplify Pro-democracy Coalitions.</a:t>
            </a:r>
          </a:p>
          <a:p>
            <a:pPr marL="146050" lvl="0" indent="0" algn="ctr" rtl="0">
              <a:spcBef>
                <a:spcPts val="1200"/>
              </a:spcBef>
              <a:spcAft>
                <a:spcPts val="0"/>
              </a:spcAft>
              <a:buSzPts val="1300"/>
              <a:buNone/>
            </a:pPr>
            <a:r>
              <a:rPr lang="en-US" sz="1800" b="1" i="1" dirty="0">
                <a:solidFill>
                  <a:schemeClr val="bg1">
                    <a:lumMod val="50000"/>
                  </a:schemeClr>
                </a:solidFill>
              </a:rPr>
              <a:t>Share Voting Rights Information &amp; Track Bills.</a:t>
            </a:r>
          </a:p>
          <a:p>
            <a:pPr marL="146050" lvl="0" indent="0" algn="ctr" rtl="0">
              <a:spcBef>
                <a:spcPts val="1200"/>
              </a:spcBef>
              <a:spcAft>
                <a:spcPts val="0"/>
              </a:spcAft>
              <a:buSzPts val="1300"/>
              <a:buNone/>
            </a:pPr>
            <a:r>
              <a:rPr lang="en-US" sz="1800" b="1" i="1" dirty="0">
                <a:solidFill>
                  <a:schemeClr val="bg1">
                    <a:lumMod val="50000"/>
                  </a:schemeClr>
                </a:solidFill>
              </a:rPr>
              <a:t>Build Cross-Movement Power.</a:t>
            </a:r>
          </a:p>
          <a:p>
            <a:pPr marL="146050" lvl="0" indent="0" algn="l" rtl="0">
              <a:spcBef>
                <a:spcPts val="1200"/>
              </a:spcBef>
              <a:spcAft>
                <a:spcPts val="0"/>
              </a:spcAft>
              <a:buSzPts val="1300"/>
              <a:buNone/>
            </a:pPr>
            <a:endParaRPr lang="en-US" dirty="0"/>
          </a:p>
        </p:txBody>
      </p:sp>
      <p:sp>
        <p:nvSpPr>
          <p:cNvPr id="215" name="Google Shape;215;p26"/>
          <p:cNvSpPr txBox="1">
            <a:spLocks noGrp="1"/>
          </p:cNvSpPr>
          <p:nvPr>
            <p:ph type="title"/>
          </p:nvPr>
        </p:nvSpPr>
        <p:spPr>
          <a:xfrm>
            <a:off x="1020000" y="621450"/>
            <a:ext cx="7104000" cy="668965"/>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a:solidFill>
                  <a:schemeClr val="bg1">
                    <a:lumMod val="50000"/>
                  </a:schemeClr>
                </a:solidFill>
              </a:rPr>
              <a:t>Today Goals: Get Strategic. Get Organized.</a:t>
            </a:r>
            <a:endParaRPr dirty="0">
              <a:solidFill>
                <a:schemeClr val="bg1">
                  <a:lumMod val="50000"/>
                </a:schemeClr>
              </a:solidFill>
            </a:endParaRPr>
          </a:p>
        </p:txBody>
      </p:sp>
      <p:pic>
        <p:nvPicPr>
          <p:cNvPr id="3" name="Picture 2" descr="A cartoon of a person with purple hair&#10;&#10;Description automatically generated">
            <a:extLst>
              <a:ext uri="{FF2B5EF4-FFF2-40B4-BE49-F238E27FC236}">
                <a16:creationId xmlns:a16="http://schemas.microsoft.com/office/drawing/2014/main" id="{D74950AD-38AC-00D3-380B-9D3B210D6C17}"/>
              </a:ext>
            </a:extLst>
          </p:cNvPr>
          <p:cNvPicPr>
            <a:picLocks noChangeAspect="1"/>
          </p:cNvPicPr>
          <p:nvPr/>
        </p:nvPicPr>
        <p:blipFill>
          <a:blip r:embed="rId3"/>
          <a:stretch>
            <a:fillRect/>
          </a:stretch>
        </p:blipFill>
        <p:spPr>
          <a:xfrm>
            <a:off x="472036" y="2375731"/>
            <a:ext cx="1913209" cy="24565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13"/>
          <p:cNvSpPr txBox="1">
            <a:spLocks noGrp="1"/>
          </p:cNvSpPr>
          <p:nvPr>
            <p:ph type="subTitle" idx="1"/>
          </p:nvPr>
        </p:nvSpPr>
        <p:spPr>
          <a:xfrm>
            <a:off x="4572000" y="2346043"/>
            <a:ext cx="3233985" cy="1048554"/>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400" b="1" dirty="0">
                <a:solidFill>
                  <a:schemeClr val="dk2"/>
                </a:solidFill>
                <a:latin typeface="Nunito"/>
                <a:ea typeface="Nunito"/>
                <a:cs typeface="Nunito"/>
                <a:sym typeface="Nunito"/>
              </a:rPr>
              <a:t>Contact us:</a:t>
            </a:r>
          </a:p>
          <a:p>
            <a:pPr marL="0" lvl="0" indent="0" algn="ctr" rtl="0">
              <a:lnSpc>
                <a:spcPct val="115000"/>
              </a:lnSpc>
              <a:spcBef>
                <a:spcPts val="0"/>
              </a:spcBef>
              <a:spcAft>
                <a:spcPts val="0"/>
              </a:spcAft>
              <a:buNone/>
            </a:pPr>
            <a:r>
              <a:rPr lang="en-US" sz="1400" dirty="0">
                <a:solidFill>
                  <a:schemeClr val="dk2"/>
                </a:solidFill>
                <a:latin typeface="Nunito"/>
                <a:ea typeface="Nunito"/>
                <a:cs typeface="Nunito"/>
                <a:sym typeface="Nunito"/>
              </a:rPr>
              <a:t>Nina: </a:t>
            </a:r>
            <a:r>
              <a:rPr lang="en-US" sz="1400" dirty="0">
                <a:solidFill>
                  <a:schemeClr val="dk2"/>
                </a:solidFill>
                <a:latin typeface="Nunito"/>
                <a:ea typeface="Nunito"/>
                <a:cs typeface="Nunito"/>
                <a:sym typeface="Nunito"/>
                <a:hlinkClick r:id="rId3"/>
              </a:rPr>
              <a:t>nina@climatejusticecenter.org</a:t>
            </a:r>
            <a:endParaRPr lang="en-US" sz="1400" dirty="0">
              <a:solidFill>
                <a:schemeClr val="dk2"/>
              </a:solidFill>
              <a:latin typeface="Nunito"/>
              <a:ea typeface="Nunito"/>
              <a:cs typeface="Nunito"/>
              <a:sym typeface="Nunito"/>
            </a:endParaRPr>
          </a:p>
          <a:p>
            <a:pPr marL="0" lvl="0" indent="0" algn="ctr" rtl="0">
              <a:lnSpc>
                <a:spcPct val="115000"/>
              </a:lnSpc>
              <a:spcBef>
                <a:spcPts val="0"/>
              </a:spcBef>
              <a:spcAft>
                <a:spcPts val="0"/>
              </a:spcAft>
              <a:buNone/>
            </a:pPr>
            <a:r>
              <a:rPr lang="en-US" sz="1400" dirty="0">
                <a:solidFill>
                  <a:schemeClr val="dk2"/>
                </a:solidFill>
                <a:latin typeface="Nunito"/>
                <a:ea typeface="Nunito"/>
                <a:cs typeface="Nunito"/>
                <a:sym typeface="Nunito"/>
              </a:rPr>
              <a:t>Danny: </a:t>
            </a:r>
            <a:r>
              <a:rPr lang="en-US" sz="1400" dirty="0">
                <a:solidFill>
                  <a:schemeClr val="dk2"/>
                </a:solidFill>
                <a:latin typeface="Nunito"/>
                <a:ea typeface="Nunito"/>
                <a:cs typeface="Nunito"/>
                <a:sym typeface="Nunito"/>
                <a:hlinkClick r:id="rId4"/>
              </a:rPr>
              <a:t>dannyfaber@comcast.net</a:t>
            </a:r>
            <a:r>
              <a:rPr lang="en-US" sz="1400" dirty="0">
                <a:solidFill>
                  <a:schemeClr val="dk2"/>
                </a:solidFill>
                <a:latin typeface="Nunito"/>
                <a:ea typeface="Nunito"/>
                <a:cs typeface="Nunito"/>
                <a:sym typeface="Nunito"/>
              </a:rPr>
              <a:t> </a:t>
            </a:r>
            <a:endParaRPr sz="1400" dirty="0">
              <a:solidFill>
                <a:schemeClr val="dk2"/>
              </a:solidFill>
              <a:latin typeface="Nunito"/>
              <a:ea typeface="Nunito"/>
              <a:cs typeface="Nunito"/>
              <a:sym typeface="Nunito"/>
            </a:endParaRPr>
          </a:p>
          <a:p>
            <a:pPr marL="0" lvl="0" indent="0" algn="ctr" rtl="0">
              <a:lnSpc>
                <a:spcPct val="115000"/>
              </a:lnSpc>
              <a:spcBef>
                <a:spcPts val="0"/>
              </a:spcBef>
              <a:spcAft>
                <a:spcPts val="0"/>
              </a:spcAft>
              <a:buNone/>
            </a:pPr>
            <a:endParaRPr sz="1400" dirty="0">
              <a:solidFill>
                <a:schemeClr val="dk2"/>
              </a:solidFill>
              <a:latin typeface="Nunito"/>
              <a:ea typeface="Nunito"/>
              <a:cs typeface="Nunito"/>
              <a:sym typeface="Nunito"/>
            </a:endParaRPr>
          </a:p>
          <a:p>
            <a:pPr marL="0" lvl="0" indent="0" algn="ctr" rtl="0">
              <a:lnSpc>
                <a:spcPct val="115000"/>
              </a:lnSpc>
              <a:spcBef>
                <a:spcPts val="0"/>
              </a:spcBef>
              <a:spcAft>
                <a:spcPts val="0"/>
              </a:spcAft>
              <a:buClr>
                <a:schemeClr val="dk1"/>
              </a:buClr>
              <a:buSzPts val="1100"/>
              <a:buFont typeface="Arial"/>
              <a:buNone/>
            </a:pPr>
            <a:endParaRPr sz="1400" dirty="0">
              <a:solidFill>
                <a:schemeClr val="dk2"/>
              </a:solidFill>
              <a:latin typeface="Nunito"/>
              <a:ea typeface="Nunito"/>
              <a:cs typeface="Nunito"/>
              <a:sym typeface="Nunito"/>
            </a:endParaRPr>
          </a:p>
        </p:txBody>
      </p:sp>
      <p:pic>
        <p:nvPicPr>
          <p:cNvPr id="3" name="Picture 2" descr="A logo of a global center for climate justice&#10;&#10;Description automatically generated">
            <a:extLst>
              <a:ext uri="{FF2B5EF4-FFF2-40B4-BE49-F238E27FC236}">
                <a16:creationId xmlns:a16="http://schemas.microsoft.com/office/drawing/2014/main" id="{9A8E2A55-5C7D-CE73-CCDA-F8EC3AAE0F9C}"/>
              </a:ext>
            </a:extLst>
          </p:cNvPr>
          <p:cNvPicPr>
            <a:picLocks noChangeAspect="1"/>
          </p:cNvPicPr>
          <p:nvPr/>
        </p:nvPicPr>
        <p:blipFill>
          <a:blip r:embed="rId5"/>
          <a:stretch>
            <a:fillRect/>
          </a:stretch>
        </p:blipFill>
        <p:spPr>
          <a:xfrm>
            <a:off x="7555017" y="3658135"/>
            <a:ext cx="1092792" cy="1092792"/>
          </a:xfrm>
          <a:prstGeom prst="rect">
            <a:avLst/>
          </a:prstGeom>
        </p:spPr>
      </p:pic>
      <p:sp>
        <p:nvSpPr>
          <p:cNvPr id="4" name="Title 3">
            <a:extLst>
              <a:ext uri="{FF2B5EF4-FFF2-40B4-BE49-F238E27FC236}">
                <a16:creationId xmlns:a16="http://schemas.microsoft.com/office/drawing/2014/main" id="{EB246DB0-4E6F-E111-A85A-3F0545B1D9C0}"/>
              </a:ext>
            </a:extLst>
          </p:cNvPr>
          <p:cNvSpPr>
            <a:spLocks noGrp="1"/>
          </p:cNvSpPr>
          <p:nvPr>
            <p:ph type="ctrTitle"/>
          </p:nvPr>
        </p:nvSpPr>
        <p:spPr>
          <a:xfrm>
            <a:off x="2362905" y="1224627"/>
            <a:ext cx="4268632" cy="1048554"/>
          </a:xfrm>
        </p:spPr>
        <p:txBody>
          <a:bodyPr>
            <a:normAutofit/>
          </a:bodyPr>
          <a:lstStyle/>
          <a:p>
            <a:r>
              <a:rPr lang="en-US" sz="4000" dirty="0"/>
              <a:t>Thank you</a:t>
            </a:r>
          </a:p>
        </p:txBody>
      </p:sp>
      <p:sp>
        <p:nvSpPr>
          <p:cNvPr id="5" name="TextBox 4">
            <a:extLst>
              <a:ext uri="{FF2B5EF4-FFF2-40B4-BE49-F238E27FC236}">
                <a16:creationId xmlns:a16="http://schemas.microsoft.com/office/drawing/2014/main" id="{82088DF0-9BA7-F3A6-992C-FAC134B68870}"/>
              </a:ext>
            </a:extLst>
          </p:cNvPr>
          <p:cNvSpPr txBox="1"/>
          <p:nvPr/>
        </p:nvSpPr>
        <p:spPr>
          <a:xfrm>
            <a:off x="1102407" y="2571750"/>
            <a:ext cx="2991029" cy="523220"/>
          </a:xfrm>
          <a:prstGeom prst="rect">
            <a:avLst/>
          </a:prstGeom>
          <a:noFill/>
        </p:spPr>
        <p:txBody>
          <a:bodyPr wrap="square" rtlCol="0">
            <a:spAutoFit/>
          </a:bodyPr>
          <a:lstStyle/>
          <a:p>
            <a:r>
              <a:rPr lang="en-US" b="1" dirty="0">
                <a:latin typeface="Nunito" pitchFamily="2" charset="77"/>
              </a:rPr>
              <a:t>Instagram: </a:t>
            </a:r>
            <a:r>
              <a:rPr lang="en-US" dirty="0">
                <a:latin typeface="Nunito" pitchFamily="2" charset="77"/>
              </a:rPr>
              <a:t>/</a:t>
            </a:r>
            <a:r>
              <a:rPr lang="en-US" dirty="0" err="1">
                <a:latin typeface="Nunito" pitchFamily="2" charset="77"/>
              </a:rPr>
              <a:t>climatejusticecenter</a:t>
            </a:r>
            <a:endParaRPr lang="en-US" dirty="0">
              <a:latin typeface="Nunito" pitchFamily="2" charset="77"/>
            </a:endParaRPr>
          </a:p>
          <a:p>
            <a:r>
              <a:rPr lang="en-US" b="1" dirty="0">
                <a:latin typeface="Nunito" pitchFamily="2" charset="77"/>
              </a:rPr>
              <a:t>X/Twitter: </a:t>
            </a:r>
            <a:r>
              <a:rPr lang="en-US" dirty="0">
                <a:latin typeface="Nunito" pitchFamily="2" charset="77"/>
              </a:rPr>
              <a:t>/</a:t>
            </a:r>
            <a:r>
              <a:rPr lang="en-US" dirty="0" err="1">
                <a:latin typeface="Nunito" pitchFamily="2" charset="77"/>
              </a:rPr>
              <a:t>CenterforCJ</a:t>
            </a:r>
            <a:endParaRPr lang="en-US" dirty="0">
              <a:latin typeface="Nunito" pitchFamily="2" charset="77"/>
            </a:endParaRPr>
          </a:p>
        </p:txBody>
      </p:sp>
      <p:sp>
        <p:nvSpPr>
          <p:cNvPr id="6" name="TextBox 5">
            <a:extLst>
              <a:ext uri="{FF2B5EF4-FFF2-40B4-BE49-F238E27FC236}">
                <a16:creationId xmlns:a16="http://schemas.microsoft.com/office/drawing/2014/main" id="{1FC05B7F-C7AE-3841-60AF-9A2A2FAD4A2D}"/>
              </a:ext>
            </a:extLst>
          </p:cNvPr>
          <p:cNvSpPr txBox="1"/>
          <p:nvPr/>
        </p:nvSpPr>
        <p:spPr>
          <a:xfrm>
            <a:off x="4572000" y="4204531"/>
            <a:ext cx="2741456" cy="307777"/>
          </a:xfrm>
          <a:prstGeom prst="rect">
            <a:avLst/>
          </a:prstGeom>
          <a:noFill/>
        </p:spPr>
        <p:txBody>
          <a:bodyPr wrap="none" rtlCol="0">
            <a:spAutoFit/>
          </a:bodyPr>
          <a:lstStyle/>
          <a:p>
            <a:r>
              <a:rPr lang="en-US" b="1" i="1" dirty="0">
                <a:latin typeface="Nunito" pitchFamily="2" charset="77"/>
                <a:hlinkClick r:id="rId6"/>
              </a:rPr>
              <a:t>www.climatejusticecenter.org</a:t>
            </a:r>
            <a:r>
              <a:rPr lang="en-US" b="1" i="1" dirty="0">
                <a:latin typeface="Nunito" pitchFamily="2" charset="77"/>
              </a:rPr>
              <a:t> </a:t>
            </a:r>
          </a:p>
        </p:txBody>
      </p:sp>
    </p:spTree>
    <p:extLst>
      <p:ext uri="{BB962C8B-B14F-4D97-AF65-F5344CB8AC3E}">
        <p14:creationId xmlns:p14="http://schemas.microsoft.com/office/powerpoint/2010/main" val="136988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11700" y="30960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90"/>
              <a:buNone/>
            </a:pPr>
            <a:r>
              <a:rPr lang="en" sz="2720" dirty="0">
                <a:solidFill>
                  <a:schemeClr val="bg1">
                    <a:lumMod val="50000"/>
                  </a:schemeClr>
                </a:solidFill>
              </a:rPr>
              <a:t>The greatest rollback of voting rights since the passage of the Voting Rights Act of 1965</a:t>
            </a:r>
            <a:endParaRPr sz="2720" dirty="0">
              <a:solidFill>
                <a:schemeClr val="bg1">
                  <a:lumMod val="50000"/>
                </a:schemeClr>
              </a:solidFill>
            </a:endParaRPr>
          </a:p>
          <a:p>
            <a:pPr marL="0" lvl="0" indent="0" algn="l" rtl="0">
              <a:spcBef>
                <a:spcPts val="1200"/>
              </a:spcBef>
              <a:spcAft>
                <a:spcPts val="0"/>
              </a:spcAft>
              <a:buSzPts val="990"/>
              <a:buNone/>
            </a:pPr>
            <a:endParaRPr sz="2520" dirty="0"/>
          </a:p>
        </p:txBody>
      </p:sp>
      <p:sp>
        <p:nvSpPr>
          <p:cNvPr id="135" name="Google Shape;135;p14"/>
          <p:cNvSpPr txBox="1">
            <a:spLocks noGrp="1"/>
          </p:cNvSpPr>
          <p:nvPr>
            <p:ph type="body" idx="1"/>
          </p:nvPr>
        </p:nvSpPr>
        <p:spPr>
          <a:xfrm>
            <a:off x="311699" y="1471701"/>
            <a:ext cx="3585183" cy="3075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sz="1500" dirty="0"/>
          </a:p>
          <a:p>
            <a:pPr marL="133350" lvl="0" indent="0" algn="l" rtl="0">
              <a:spcBef>
                <a:spcPts val="1200"/>
              </a:spcBef>
              <a:spcAft>
                <a:spcPts val="0"/>
              </a:spcAft>
              <a:buSzPct val="100000"/>
              <a:buNone/>
            </a:pPr>
            <a:r>
              <a:rPr lang="en" sz="6000" dirty="0"/>
              <a:t>These laws include:</a:t>
            </a:r>
            <a:endParaRPr sz="6000" dirty="0"/>
          </a:p>
          <a:p>
            <a:pPr marL="914400" lvl="1" indent="-304800" algn="l" rtl="0">
              <a:spcBef>
                <a:spcPts val="0"/>
              </a:spcBef>
              <a:spcAft>
                <a:spcPts val="0"/>
              </a:spcAft>
              <a:buSzPct val="100000"/>
              <a:buChar char="○"/>
            </a:pPr>
            <a:r>
              <a:rPr lang="en" sz="4800" dirty="0"/>
              <a:t>the adoption of harsh voter ID requirements</a:t>
            </a:r>
            <a:endParaRPr sz="4800" dirty="0"/>
          </a:p>
          <a:p>
            <a:pPr marL="914400" lvl="1" indent="-304800" algn="l" rtl="0">
              <a:spcBef>
                <a:spcPts val="0"/>
              </a:spcBef>
              <a:spcAft>
                <a:spcPts val="0"/>
              </a:spcAft>
              <a:buSzPct val="100000"/>
              <a:buChar char="○"/>
            </a:pPr>
            <a:r>
              <a:rPr lang="en" sz="4800" dirty="0"/>
              <a:t>making voting by mail and/or early voting more difficult </a:t>
            </a:r>
            <a:endParaRPr sz="4800" dirty="0"/>
          </a:p>
          <a:p>
            <a:pPr marL="914400" lvl="1" indent="-304800" algn="l" rtl="0">
              <a:spcBef>
                <a:spcPts val="0"/>
              </a:spcBef>
              <a:spcAft>
                <a:spcPts val="0"/>
              </a:spcAft>
              <a:buSzPct val="100000"/>
              <a:buChar char="○"/>
            </a:pPr>
            <a:r>
              <a:rPr lang="en" sz="4800" dirty="0"/>
              <a:t>purging legitimate voters from the rolls</a:t>
            </a:r>
            <a:endParaRPr sz="4800" dirty="0"/>
          </a:p>
          <a:p>
            <a:pPr marL="914400" lvl="1" indent="-304800" algn="l" rtl="0">
              <a:spcBef>
                <a:spcPts val="0"/>
              </a:spcBef>
              <a:spcAft>
                <a:spcPts val="0"/>
              </a:spcAft>
              <a:buSzPct val="100000"/>
              <a:buChar char="○"/>
            </a:pPr>
            <a:r>
              <a:rPr lang="en" sz="4800" dirty="0"/>
              <a:t>limiting the number, location, and/or availability of mail ballot drop boxes in Democratic districts </a:t>
            </a:r>
            <a:endParaRPr sz="4800" dirty="0"/>
          </a:p>
          <a:p>
            <a:pPr marL="914400" lvl="1" indent="-304800" algn="l" rtl="0">
              <a:spcBef>
                <a:spcPts val="0"/>
              </a:spcBef>
              <a:spcAft>
                <a:spcPts val="0"/>
              </a:spcAft>
              <a:buSzPct val="100000"/>
              <a:buChar char="○"/>
            </a:pPr>
            <a:r>
              <a:rPr lang="en" sz="4800" dirty="0"/>
              <a:t>dramatically reducing the hours and number of polling places in low-income communities of color</a:t>
            </a:r>
            <a:endParaRPr sz="4800" dirty="0"/>
          </a:p>
          <a:p>
            <a:pPr marL="914400" lvl="1" indent="-299365" algn="l" rtl="0">
              <a:spcBef>
                <a:spcPts val="0"/>
              </a:spcBef>
              <a:spcAft>
                <a:spcPts val="0"/>
              </a:spcAft>
              <a:buSzPct val="92868"/>
              <a:buChar char="○"/>
            </a:pPr>
            <a:r>
              <a:rPr lang="en" sz="4800" dirty="0"/>
              <a:t>making voter registration more difficult</a:t>
            </a:r>
            <a:r>
              <a:rPr lang="en" sz="4457" dirty="0"/>
              <a:t> </a:t>
            </a:r>
            <a:endParaRPr sz="4457" dirty="0"/>
          </a:p>
          <a:p>
            <a:pPr marL="0" lvl="0" indent="0" algn="r" rtl="0">
              <a:spcBef>
                <a:spcPts val="1200"/>
              </a:spcBef>
              <a:spcAft>
                <a:spcPts val="1200"/>
              </a:spcAft>
              <a:buNone/>
            </a:pPr>
            <a:r>
              <a:rPr lang="en-US" sz="8000" dirty="0"/>
              <a:t>2023:</a:t>
            </a:r>
            <a:endParaRPr sz="8000" dirty="0"/>
          </a:p>
        </p:txBody>
      </p:sp>
      <p:pic>
        <p:nvPicPr>
          <p:cNvPr id="136" name="Google Shape;136;p14"/>
          <p:cNvPicPr preferRelativeResize="0"/>
          <p:nvPr/>
        </p:nvPicPr>
        <p:blipFill>
          <a:blip r:embed="rId3">
            <a:alphaModFix/>
          </a:blip>
          <a:stretch>
            <a:fillRect/>
          </a:stretch>
        </p:blipFill>
        <p:spPr>
          <a:xfrm>
            <a:off x="4170598" y="1759454"/>
            <a:ext cx="4661702" cy="2102521"/>
          </a:xfrm>
          <a:prstGeom prst="rect">
            <a:avLst/>
          </a:prstGeom>
          <a:noFill/>
          <a:ln>
            <a:noFill/>
          </a:ln>
        </p:spPr>
      </p:pic>
      <p:graphicFrame>
        <p:nvGraphicFramePr>
          <p:cNvPr id="2" name="Diagram 1">
            <a:extLst>
              <a:ext uri="{FF2B5EF4-FFF2-40B4-BE49-F238E27FC236}">
                <a16:creationId xmlns:a16="http://schemas.microsoft.com/office/drawing/2014/main" id="{01310BA9-57AE-4B86-53F8-7630B693909E}"/>
              </a:ext>
            </a:extLst>
          </p:cNvPr>
          <p:cNvGraphicFramePr/>
          <p:nvPr>
            <p:extLst>
              <p:ext uri="{D42A27DB-BD31-4B8C-83A1-F6EECF244321}">
                <p14:modId xmlns:p14="http://schemas.microsoft.com/office/powerpoint/2010/main" val="3800507977"/>
              </p:ext>
            </p:extLst>
          </p:nvPr>
        </p:nvGraphicFramePr>
        <p:xfrm>
          <a:off x="4170598" y="3934437"/>
          <a:ext cx="4469200" cy="612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0B0F7B8-D3DD-2EF2-DE64-A0DB6DA6BA5A}"/>
              </a:ext>
            </a:extLst>
          </p:cNvPr>
          <p:cNvSpPr txBox="1"/>
          <p:nvPr/>
        </p:nvSpPr>
        <p:spPr>
          <a:xfrm>
            <a:off x="4345661" y="4619763"/>
            <a:ext cx="4119073" cy="246221"/>
          </a:xfrm>
          <a:prstGeom prst="rect">
            <a:avLst/>
          </a:prstGeom>
          <a:noFill/>
        </p:spPr>
        <p:txBody>
          <a:bodyPr wrap="square" rtlCol="0">
            <a:spAutoFit/>
          </a:bodyPr>
          <a:lstStyle/>
          <a:p>
            <a:r>
              <a:rPr lang="en-US" sz="1000" i="1" dirty="0"/>
              <a:t>Numbers from Brennan Center for Justice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8"/>
          <p:cNvPicPr preferRelativeResize="0"/>
          <p:nvPr/>
        </p:nvPicPr>
        <p:blipFill rotWithShape="1">
          <a:blip r:embed="rId3">
            <a:alphaModFix/>
          </a:blip>
          <a:srcRect b="41554"/>
          <a:stretch/>
        </p:blipFill>
        <p:spPr>
          <a:xfrm>
            <a:off x="5848600" y="1315000"/>
            <a:ext cx="2951626" cy="1473700"/>
          </a:xfrm>
          <a:prstGeom prst="rect">
            <a:avLst/>
          </a:prstGeom>
          <a:noFill/>
          <a:ln>
            <a:noFill/>
          </a:ln>
        </p:spPr>
      </p:pic>
      <p:sp>
        <p:nvSpPr>
          <p:cNvPr id="161" name="Google Shape;161;p18"/>
          <p:cNvSpPr txBox="1">
            <a:spLocks noGrp="1"/>
          </p:cNvSpPr>
          <p:nvPr>
            <p:ph type="title"/>
          </p:nvPr>
        </p:nvSpPr>
        <p:spPr>
          <a:xfrm>
            <a:off x="819150" y="474475"/>
            <a:ext cx="7981076" cy="660550"/>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US" sz="2700" dirty="0"/>
              <a:t>Voter Suppression Tactics Targeting Youth/POC</a:t>
            </a:r>
            <a:endParaRPr dirty="0"/>
          </a:p>
        </p:txBody>
      </p:sp>
      <p:sp>
        <p:nvSpPr>
          <p:cNvPr id="162" name="Google Shape;162;p18"/>
          <p:cNvSpPr txBox="1">
            <a:spLocks noGrp="1"/>
          </p:cNvSpPr>
          <p:nvPr>
            <p:ph type="body" idx="1"/>
          </p:nvPr>
        </p:nvSpPr>
        <p:spPr>
          <a:xfrm>
            <a:off x="262050" y="1314999"/>
            <a:ext cx="5678400" cy="14736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dirty="0"/>
              <a:t>Legislation directly targeting the voting rights of these marginalized groups </a:t>
            </a:r>
            <a:r>
              <a:rPr lang="en-US" sz="1500" dirty="0"/>
              <a:t>is a violation of civil rights</a:t>
            </a:r>
            <a:r>
              <a:rPr lang="en" sz="1500" dirty="0"/>
              <a:t>:</a:t>
            </a:r>
            <a:endParaRPr sz="1500" dirty="0"/>
          </a:p>
          <a:p>
            <a:pPr marL="914400" lvl="1" indent="-317500" algn="l" rtl="0">
              <a:spcBef>
                <a:spcPts val="0"/>
              </a:spcBef>
              <a:spcAft>
                <a:spcPts val="0"/>
              </a:spcAft>
              <a:buSzPts val="1400"/>
              <a:buChar char="○"/>
            </a:pPr>
            <a:r>
              <a:rPr lang="en" sz="1400" dirty="0"/>
              <a:t>Increasing voter-ID requirements </a:t>
            </a:r>
            <a:endParaRPr sz="1400" dirty="0"/>
          </a:p>
          <a:p>
            <a:pPr marL="1371600" lvl="2" indent="-311150" algn="l" rtl="0">
              <a:spcBef>
                <a:spcPts val="0"/>
              </a:spcBef>
              <a:spcAft>
                <a:spcPts val="0"/>
              </a:spcAft>
              <a:buSzPts val="1300"/>
              <a:buChar char="■"/>
            </a:pPr>
            <a:r>
              <a:rPr lang="en" sz="1300" dirty="0"/>
              <a:t>37% of Black people and 27% of the Latino/a population nationwide do not possess a valid driver’s license, compared to just 16% of the white population.</a:t>
            </a:r>
            <a:endParaRPr sz="1300" dirty="0"/>
          </a:p>
          <a:p>
            <a:pPr marL="0" lvl="0" indent="0" algn="l" rtl="0">
              <a:spcBef>
                <a:spcPts val="1200"/>
              </a:spcBef>
              <a:spcAft>
                <a:spcPts val="1200"/>
              </a:spcAft>
              <a:buNone/>
            </a:pPr>
            <a:endParaRPr sz="1500" dirty="0"/>
          </a:p>
        </p:txBody>
      </p:sp>
      <p:pic>
        <p:nvPicPr>
          <p:cNvPr id="163" name="Google Shape;163;p18"/>
          <p:cNvPicPr preferRelativeResize="0"/>
          <p:nvPr/>
        </p:nvPicPr>
        <p:blipFill>
          <a:blip r:embed="rId4">
            <a:alphaModFix/>
          </a:blip>
          <a:stretch>
            <a:fillRect/>
          </a:stretch>
        </p:blipFill>
        <p:spPr>
          <a:xfrm>
            <a:off x="6981917" y="3909336"/>
            <a:ext cx="1818309" cy="799925"/>
          </a:xfrm>
          <a:prstGeom prst="rect">
            <a:avLst/>
          </a:prstGeom>
          <a:noFill/>
          <a:ln>
            <a:noFill/>
          </a:ln>
        </p:spPr>
      </p:pic>
      <p:sp>
        <p:nvSpPr>
          <p:cNvPr id="164" name="Google Shape;164;p18"/>
          <p:cNvSpPr txBox="1"/>
          <p:nvPr/>
        </p:nvSpPr>
        <p:spPr>
          <a:xfrm>
            <a:off x="262050" y="3686675"/>
            <a:ext cx="7505700" cy="1964700"/>
          </a:xfrm>
          <a:prstGeom prst="rect">
            <a:avLst/>
          </a:prstGeom>
          <a:noFill/>
          <a:ln>
            <a:noFill/>
          </a:ln>
        </p:spPr>
        <p:txBody>
          <a:bodyPr spcFirstLastPara="1" wrap="square" lIns="91425" tIns="91425" rIns="91425" bIns="91425" anchor="t" anchorCtr="0">
            <a:spAutoFit/>
          </a:bodyPr>
          <a:lstStyle/>
          <a:p>
            <a:pPr marL="914400" lvl="1" indent="-323850" algn="l" rtl="0">
              <a:lnSpc>
                <a:spcPct val="115000"/>
              </a:lnSpc>
              <a:spcBef>
                <a:spcPts val="0"/>
              </a:spcBef>
              <a:spcAft>
                <a:spcPts val="0"/>
              </a:spcAft>
              <a:buClr>
                <a:schemeClr val="dk2"/>
              </a:buClr>
              <a:buSzPts val="1500"/>
              <a:buFont typeface="Calibri"/>
              <a:buChar char="○"/>
            </a:pPr>
            <a:r>
              <a:rPr lang="en" sz="1500" dirty="0">
                <a:solidFill>
                  <a:schemeClr val="dk2"/>
                </a:solidFill>
                <a:latin typeface="Calibri"/>
                <a:ea typeface="Calibri"/>
                <a:cs typeface="Calibri"/>
                <a:sym typeface="Calibri"/>
              </a:rPr>
              <a:t>Limiting vote drop-boxes per county</a:t>
            </a:r>
            <a:endParaRPr sz="1500" dirty="0">
              <a:solidFill>
                <a:schemeClr val="dk2"/>
              </a:solidFill>
              <a:latin typeface="Calibri"/>
              <a:ea typeface="Calibri"/>
              <a:cs typeface="Calibri"/>
              <a:sym typeface="Calibri"/>
            </a:endParaRPr>
          </a:p>
          <a:p>
            <a:pPr marL="1371600" lvl="2" indent="-311150" algn="l" rtl="0">
              <a:lnSpc>
                <a:spcPct val="115000"/>
              </a:lnSpc>
              <a:spcBef>
                <a:spcPts val="0"/>
              </a:spcBef>
              <a:spcAft>
                <a:spcPts val="0"/>
              </a:spcAft>
              <a:buClr>
                <a:schemeClr val="dk2"/>
              </a:buClr>
              <a:buSzPts val="1300"/>
              <a:buFont typeface="Calibri"/>
              <a:buChar char="■"/>
            </a:pPr>
            <a:r>
              <a:rPr lang="en" sz="1300" dirty="0">
                <a:solidFill>
                  <a:schemeClr val="dk2"/>
                </a:solidFill>
                <a:latin typeface="Calibri"/>
                <a:ea typeface="Calibri"/>
                <a:cs typeface="Calibri"/>
                <a:sym typeface="Calibri"/>
              </a:rPr>
              <a:t>Creates unreasonable travel distances in gerrymandered counties </a:t>
            </a:r>
            <a:endParaRPr sz="1300" dirty="0">
              <a:solidFill>
                <a:schemeClr val="dk2"/>
              </a:solidFill>
              <a:latin typeface="Calibri"/>
              <a:ea typeface="Calibri"/>
              <a:cs typeface="Calibri"/>
              <a:sym typeface="Calibri"/>
            </a:endParaRPr>
          </a:p>
          <a:p>
            <a:pPr marL="914400" lvl="1" indent="-323850" algn="l" rtl="0">
              <a:lnSpc>
                <a:spcPct val="115000"/>
              </a:lnSpc>
              <a:spcBef>
                <a:spcPts val="0"/>
              </a:spcBef>
              <a:spcAft>
                <a:spcPts val="0"/>
              </a:spcAft>
              <a:buClr>
                <a:schemeClr val="dk2"/>
              </a:buClr>
              <a:buSzPts val="1500"/>
              <a:buFont typeface="Calibri"/>
              <a:buChar char="○"/>
            </a:pPr>
            <a:r>
              <a:rPr lang="en" sz="1500" dirty="0">
                <a:solidFill>
                  <a:schemeClr val="dk2"/>
                </a:solidFill>
                <a:latin typeface="Calibri"/>
                <a:ea typeface="Calibri"/>
                <a:cs typeface="Calibri"/>
                <a:sym typeface="Calibri"/>
              </a:rPr>
              <a:t>Requirement of street-address instead of P.O. Box for mail-in voting</a:t>
            </a:r>
            <a:endParaRPr sz="1500" dirty="0">
              <a:solidFill>
                <a:schemeClr val="dk2"/>
              </a:solidFill>
              <a:latin typeface="Calibri"/>
              <a:ea typeface="Calibri"/>
              <a:cs typeface="Calibri"/>
              <a:sym typeface="Calibri"/>
            </a:endParaRPr>
          </a:p>
          <a:p>
            <a:pPr marL="1371600" lvl="2" indent="-311150" algn="l" rtl="0">
              <a:lnSpc>
                <a:spcPct val="115000"/>
              </a:lnSpc>
              <a:spcBef>
                <a:spcPts val="0"/>
              </a:spcBef>
              <a:spcAft>
                <a:spcPts val="0"/>
              </a:spcAft>
              <a:buClr>
                <a:schemeClr val="dk2"/>
              </a:buClr>
              <a:buSzPts val="1300"/>
              <a:buFont typeface="Calibri"/>
              <a:buChar char="■"/>
            </a:pPr>
            <a:r>
              <a:rPr lang="en" sz="1300" dirty="0">
                <a:solidFill>
                  <a:schemeClr val="dk2"/>
                </a:solidFill>
                <a:latin typeface="Calibri"/>
                <a:ea typeface="Calibri"/>
                <a:cs typeface="Calibri"/>
                <a:sym typeface="Calibri"/>
              </a:rPr>
              <a:t>Many Native American Reservations do not have traditional street addresses</a:t>
            </a:r>
            <a:endParaRPr sz="1300" dirty="0">
              <a:solidFill>
                <a:schemeClr val="dk2"/>
              </a:solidFill>
              <a:latin typeface="Calibri"/>
              <a:ea typeface="Calibri"/>
              <a:cs typeface="Calibri"/>
              <a:sym typeface="Calibri"/>
            </a:endParaRPr>
          </a:p>
          <a:p>
            <a:pPr marL="914400" lvl="0" indent="0" algn="l" rtl="0">
              <a:lnSpc>
                <a:spcPct val="115000"/>
              </a:lnSpc>
              <a:spcBef>
                <a:spcPts val="1200"/>
              </a:spcBef>
              <a:spcAft>
                <a:spcPts val="0"/>
              </a:spcAft>
              <a:buNone/>
            </a:pPr>
            <a:endParaRPr sz="1500" dirty="0">
              <a:solidFill>
                <a:schemeClr val="dk2"/>
              </a:solidFill>
              <a:latin typeface="Calibri"/>
              <a:ea typeface="Calibri"/>
              <a:cs typeface="Calibri"/>
              <a:sym typeface="Calibri"/>
            </a:endParaRPr>
          </a:p>
          <a:p>
            <a:pPr marL="0" lvl="0" indent="0" algn="l" rtl="0">
              <a:spcBef>
                <a:spcPts val="1200"/>
              </a:spcBef>
              <a:spcAft>
                <a:spcPts val="0"/>
              </a:spcAft>
              <a:buNone/>
            </a:pPr>
            <a:endParaRPr dirty="0">
              <a:latin typeface="Calibri"/>
              <a:ea typeface="Calibri"/>
              <a:cs typeface="Calibri"/>
              <a:sym typeface="Calibri"/>
            </a:endParaRPr>
          </a:p>
        </p:txBody>
      </p:sp>
      <p:sp>
        <p:nvSpPr>
          <p:cNvPr id="165" name="Google Shape;165;p18"/>
          <p:cNvSpPr txBox="1"/>
          <p:nvPr/>
        </p:nvSpPr>
        <p:spPr>
          <a:xfrm>
            <a:off x="262050" y="2886648"/>
            <a:ext cx="8701800" cy="880500"/>
          </a:xfrm>
          <a:prstGeom prst="rect">
            <a:avLst/>
          </a:prstGeom>
          <a:noFill/>
          <a:ln>
            <a:noFill/>
          </a:ln>
        </p:spPr>
        <p:txBody>
          <a:bodyPr spcFirstLastPara="1" wrap="square" lIns="91425" tIns="91425" rIns="91425" bIns="91425" anchor="t" anchorCtr="0">
            <a:spAutoFit/>
          </a:bodyPr>
          <a:lstStyle/>
          <a:p>
            <a:pPr marL="914400" lvl="1" indent="-323850" algn="l" rtl="0">
              <a:lnSpc>
                <a:spcPct val="115000"/>
              </a:lnSpc>
              <a:spcBef>
                <a:spcPts val="0"/>
              </a:spcBef>
              <a:spcAft>
                <a:spcPts val="0"/>
              </a:spcAft>
              <a:buClr>
                <a:schemeClr val="dk2"/>
              </a:buClr>
              <a:buSzPts val="1500"/>
              <a:buFont typeface="Calibri"/>
              <a:buChar char="○"/>
            </a:pPr>
            <a:r>
              <a:rPr lang="en" sz="1500" dirty="0">
                <a:solidFill>
                  <a:schemeClr val="dk2"/>
                </a:solidFill>
                <a:latin typeface="Calibri"/>
                <a:ea typeface="Calibri"/>
                <a:cs typeface="Calibri"/>
                <a:sym typeface="Calibri"/>
              </a:rPr>
              <a:t>Reduction of number of ballots an individual can drop-off on behalf of other voters</a:t>
            </a:r>
            <a:endParaRPr sz="1500" dirty="0">
              <a:solidFill>
                <a:schemeClr val="dk2"/>
              </a:solidFill>
              <a:latin typeface="Calibri"/>
              <a:ea typeface="Calibri"/>
              <a:cs typeface="Calibri"/>
              <a:sym typeface="Calibri"/>
            </a:endParaRPr>
          </a:p>
          <a:p>
            <a:pPr marL="1371600" lvl="2" indent="-311150" algn="l" rtl="0">
              <a:lnSpc>
                <a:spcPct val="115000"/>
              </a:lnSpc>
              <a:spcBef>
                <a:spcPts val="0"/>
              </a:spcBef>
              <a:spcAft>
                <a:spcPts val="0"/>
              </a:spcAft>
              <a:buClr>
                <a:schemeClr val="dk2"/>
              </a:buClr>
              <a:buSzPts val="1300"/>
              <a:buFont typeface="Calibri"/>
              <a:buChar char="■"/>
            </a:pPr>
            <a:r>
              <a:rPr lang="en" sz="1300" dirty="0">
                <a:solidFill>
                  <a:schemeClr val="dk2"/>
                </a:solidFill>
                <a:latin typeface="Calibri"/>
                <a:ea typeface="Calibri"/>
                <a:cs typeface="Calibri"/>
                <a:sym typeface="Calibri"/>
              </a:rPr>
              <a:t>Directly attacks Get Out the Vote organizing which assists the collection and drop off of ballots for Native populations that sometimes live hundreds of miles from the nearest drop-box or polling station</a:t>
            </a:r>
            <a:endParaRPr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6621" y="403838"/>
            <a:ext cx="6366900" cy="1125860"/>
          </a:xfrm>
        </p:spPr>
        <p:txBody>
          <a:bodyPr>
            <a:normAutofit fontScale="90000"/>
          </a:bodyPr>
          <a:lstStyle/>
          <a:p>
            <a:pPr algn="ctr"/>
            <a:r>
              <a:rPr lang="en-US" dirty="0"/>
              <a:t>Seeding Distrust in America’s Electoral System</a:t>
            </a:r>
          </a:p>
        </p:txBody>
      </p:sp>
      <p:sp>
        <p:nvSpPr>
          <p:cNvPr id="2" name="Content Placeholder 1"/>
          <p:cNvSpPr>
            <a:spLocks noGrp="1"/>
          </p:cNvSpPr>
          <p:nvPr>
            <p:ph idx="4294967295"/>
          </p:nvPr>
        </p:nvSpPr>
        <p:spPr>
          <a:xfrm>
            <a:off x="3230309" y="1529698"/>
            <a:ext cx="5417069" cy="3102114"/>
          </a:xfrm>
        </p:spPr>
        <p:txBody>
          <a:bodyPr>
            <a:normAutofit lnSpcReduction="10000"/>
          </a:bodyPr>
          <a:lstStyle/>
          <a:p>
            <a:pPr marL="0" indent="0">
              <a:buNone/>
            </a:pPr>
            <a:r>
              <a:rPr lang="en-US" dirty="0"/>
              <a:t>Under the frightening </a:t>
            </a:r>
            <a:r>
              <a:rPr lang="en-US" b="1" dirty="0"/>
              <a:t>guise of “stopping widespread voter fraud,” </a:t>
            </a:r>
            <a:r>
              <a:rPr lang="en-US" dirty="0"/>
              <a:t>the Republican Party and operatives of major corporate polluters are garnering support for their implementation of restrictive voter identification and access laws  across the country, especially in red states. </a:t>
            </a:r>
          </a:p>
          <a:p>
            <a:endParaRPr lang="en-US" dirty="0"/>
          </a:p>
          <a:p>
            <a:pPr marL="0" indent="0">
              <a:buNone/>
            </a:pPr>
            <a:r>
              <a:rPr lang="en-US" dirty="0"/>
              <a:t>All reputable studies have concluded that levels of </a:t>
            </a:r>
            <a:r>
              <a:rPr lang="en-US" b="1" dirty="0"/>
              <a:t>such fraud in this country are virtually non-existent</a:t>
            </a:r>
            <a:r>
              <a:rPr lang="en-US" dirty="0"/>
              <a:t>. </a:t>
            </a:r>
          </a:p>
          <a:p>
            <a:pPr marL="0" indent="0">
              <a:buNone/>
            </a:pPr>
            <a:endParaRPr lang="en-US" dirty="0"/>
          </a:p>
          <a:p>
            <a:pPr marL="285750" indent="-285750"/>
            <a:r>
              <a:rPr lang="en-US" dirty="0"/>
              <a:t>The most comprehensive investigation of voter impersonation found only 31 different  incidents of voter fraud out of a billion ballots from 2000  through 2014. </a:t>
            </a:r>
          </a:p>
          <a:p>
            <a:pPr marL="285750" indent="-285750"/>
            <a:r>
              <a:rPr lang="en-US" dirty="0"/>
              <a:t>The  Brennan Center found instances of voter fraud to be so exceedingly rare that it is more likely that an American “will be struck by lightning than impersonate another voter at the  polls.”</a:t>
            </a:r>
          </a:p>
        </p:txBody>
      </p:sp>
      <p:pic>
        <p:nvPicPr>
          <p:cNvPr id="5" name="Picture 4" descr="A paper with words and a dollar sign&#10;&#10;Description automatically generated">
            <a:extLst>
              <a:ext uri="{FF2B5EF4-FFF2-40B4-BE49-F238E27FC236}">
                <a16:creationId xmlns:a16="http://schemas.microsoft.com/office/drawing/2014/main" id="{7699380D-2D37-8AE6-CE1F-823F18ECEB05}"/>
              </a:ext>
            </a:extLst>
          </p:cNvPr>
          <p:cNvPicPr>
            <a:picLocks noChangeAspect="1"/>
          </p:cNvPicPr>
          <p:nvPr/>
        </p:nvPicPr>
        <p:blipFill>
          <a:blip r:embed="rId2"/>
          <a:stretch>
            <a:fillRect/>
          </a:stretch>
        </p:blipFill>
        <p:spPr>
          <a:xfrm>
            <a:off x="601634" y="1461351"/>
            <a:ext cx="2697044" cy="3238808"/>
          </a:xfrm>
          <a:prstGeom prst="rect">
            <a:avLst/>
          </a:prstGeom>
        </p:spPr>
      </p:pic>
    </p:spTree>
    <p:extLst>
      <p:ext uri="{BB962C8B-B14F-4D97-AF65-F5344CB8AC3E}">
        <p14:creationId xmlns:p14="http://schemas.microsoft.com/office/powerpoint/2010/main" val="18700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52065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6666"/>
              <a:buFont typeface="Arial"/>
              <a:buNone/>
            </a:pPr>
            <a:r>
              <a:rPr lang="en"/>
              <a:t>The Corporate Assault on American Democracy</a:t>
            </a:r>
            <a:endParaRPr/>
          </a:p>
          <a:p>
            <a:pPr marL="0" lvl="0" indent="0" algn="l" rtl="0">
              <a:spcBef>
                <a:spcPts val="0"/>
              </a:spcBef>
              <a:spcAft>
                <a:spcPts val="0"/>
              </a:spcAft>
              <a:buNone/>
            </a:pPr>
            <a:endParaRPr/>
          </a:p>
        </p:txBody>
      </p:sp>
      <p:sp>
        <p:nvSpPr>
          <p:cNvPr id="142" name="Google Shape;142;p15"/>
          <p:cNvSpPr txBox="1">
            <a:spLocks noGrp="1"/>
          </p:cNvSpPr>
          <p:nvPr>
            <p:ph type="body" idx="1"/>
          </p:nvPr>
        </p:nvSpPr>
        <p:spPr>
          <a:xfrm>
            <a:off x="663675" y="1216650"/>
            <a:ext cx="6172961" cy="313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The current assault on American democracy is heavily bankrolled by conservative billionaires and the most environmentally destructive corporations in America</a:t>
            </a:r>
            <a:r>
              <a:rPr lang="en-US" sz="1500" dirty="0"/>
              <a:t>. They have formed a sophisticated political network we call</a:t>
            </a:r>
            <a:r>
              <a:rPr lang="en" sz="1500" dirty="0"/>
              <a:t> the </a:t>
            </a:r>
            <a:r>
              <a:rPr lang="en" sz="1500" b="1" dirty="0"/>
              <a:t>Polluter-</a:t>
            </a:r>
            <a:r>
              <a:rPr lang="en-US" sz="1500" b="1" dirty="0"/>
              <a:t>I</a:t>
            </a:r>
            <a:r>
              <a:rPr lang="en" sz="1500" b="1" dirty="0" err="1"/>
              <a:t>ndustrial</a:t>
            </a:r>
            <a:r>
              <a:rPr lang="en" sz="1500" b="1" dirty="0"/>
              <a:t> </a:t>
            </a:r>
            <a:r>
              <a:rPr lang="en-US" sz="1500" b="1" dirty="0"/>
              <a:t>C</a:t>
            </a:r>
            <a:r>
              <a:rPr lang="en" sz="1500" b="1" dirty="0" err="1"/>
              <a:t>omplex</a:t>
            </a:r>
            <a:r>
              <a:rPr lang="en" sz="1500" b="1" dirty="0"/>
              <a:t> (PIC)</a:t>
            </a:r>
            <a:r>
              <a:rPr lang="en-US" sz="1500" b="1" dirty="0"/>
              <a:t>. </a:t>
            </a:r>
            <a:r>
              <a:rPr lang="en" sz="1500" b="1" dirty="0"/>
              <a:t> </a:t>
            </a:r>
            <a:endParaRPr sz="1500" b="1" dirty="0"/>
          </a:p>
          <a:p>
            <a:pPr>
              <a:spcBef>
                <a:spcPts val="1200"/>
              </a:spcBef>
            </a:pPr>
            <a:r>
              <a:rPr lang="en" sz="1600" dirty="0"/>
              <a:t>sectors of Big Business that would stand to profit the most from a weakening of environmental regulations, public health and safety measures, and climate change legislation. </a:t>
            </a:r>
            <a:endParaRPr lang="en-US" sz="1600" dirty="0"/>
          </a:p>
          <a:p>
            <a:pPr>
              <a:spcBef>
                <a:spcPts val="1200"/>
              </a:spcBef>
            </a:pPr>
            <a:r>
              <a:rPr lang="en" sz="1600" dirty="0" err="1"/>
              <a:t>Includ</a:t>
            </a:r>
            <a:r>
              <a:rPr lang="en-US" sz="1600" dirty="0"/>
              <a:t>es</a:t>
            </a:r>
            <a:r>
              <a:rPr lang="en" sz="1600" dirty="0"/>
              <a:t> most prominently: major polluters such as the oil &amp; gas industry, tobacco companies, petrochemical corporations, agribusiness, utilities, timber &amp; mining interests, railroads, the auto industry, and insurance that is invested in fossil fuels. </a:t>
            </a:r>
            <a:endParaRPr sz="1600" dirty="0"/>
          </a:p>
          <a:p>
            <a:pPr marL="0" lvl="0" indent="0" algn="l" rtl="0">
              <a:spcBef>
                <a:spcPts val="1200"/>
              </a:spcBef>
              <a:spcAft>
                <a:spcPts val="1200"/>
              </a:spcAft>
              <a:buNone/>
            </a:pPr>
            <a:endParaRPr sz="1600" dirty="0"/>
          </a:p>
        </p:txBody>
      </p:sp>
      <p:pic>
        <p:nvPicPr>
          <p:cNvPr id="3" name="Picture 2" descr="A close-up of a hand holding a flower&#10;&#10;Description automatically generated">
            <a:extLst>
              <a:ext uri="{FF2B5EF4-FFF2-40B4-BE49-F238E27FC236}">
                <a16:creationId xmlns:a16="http://schemas.microsoft.com/office/drawing/2014/main" id="{188D8371-2787-F266-0261-DFABD3D2A894}"/>
              </a:ext>
            </a:extLst>
          </p:cNvPr>
          <p:cNvPicPr>
            <a:picLocks noChangeAspect="1"/>
          </p:cNvPicPr>
          <p:nvPr/>
        </p:nvPicPr>
        <p:blipFill>
          <a:blip r:embed="rId3"/>
          <a:stretch>
            <a:fillRect/>
          </a:stretch>
        </p:blipFill>
        <p:spPr>
          <a:xfrm>
            <a:off x="7112424" y="1196757"/>
            <a:ext cx="1142814" cy="36305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7"/>
          <p:cNvPicPr preferRelativeResize="0"/>
          <p:nvPr/>
        </p:nvPicPr>
        <p:blipFill rotWithShape="1">
          <a:blip r:embed="rId3">
            <a:alphaModFix/>
          </a:blip>
          <a:srcRect b="47271"/>
          <a:stretch/>
        </p:blipFill>
        <p:spPr>
          <a:xfrm>
            <a:off x="5591200" y="1060549"/>
            <a:ext cx="1689526" cy="2451654"/>
          </a:xfrm>
          <a:prstGeom prst="rect">
            <a:avLst/>
          </a:prstGeom>
          <a:noFill/>
          <a:ln>
            <a:noFill/>
          </a:ln>
        </p:spPr>
      </p:pic>
      <p:sp>
        <p:nvSpPr>
          <p:cNvPr id="153" name="Google Shape;153;p17"/>
          <p:cNvSpPr txBox="1">
            <a:spLocks noGrp="1"/>
          </p:cNvSpPr>
          <p:nvPr>
            <p:ph type="title"/>
          </p:nvPr>
        </p:nvSpPr>
        <p:spPr>
          <a:xfrm>
            <a:off x="819150" y="531825"/>
            <a:ext cx="7505700" cy="954600"/>
          </a:xfrm>
          <a:prstGeom prst="rect">
            <a:avLst/>
          </a:prstGeom>
        </p:spPr>
        <p:txBody>
          <a:bodyPr spcFirstLastPara="1" wrap="square" lIns="91425" tIns="91425" rIns="91425" bIns="91425" anchor="t" anchorCtr="0">
            <a:normAutofit fontScale="90000"/>
          </a:bodyPr>
          <a:lstStyle/>
          <a:p>
            <a:pPr marL="0" lvl="0" indent="0" rtl="0">
              <a:spcBef>
                <a:spcPts val="0"/>
              </a:spcBef>
              <a:spcAft>
                <a:spcPts val="0"/>
              </a:spcAft>
              <a:buClr>
                <a:schemeClr val="dk1"/>
              </a:buClr>
              <a:buSzPct val="36666"/>
              <a:buFont typeface="Arial"/>
              <a:buNone/>
            </a:pPr>
            <a:r>
              <a:rPr lang="en" dirty="0"/>
              <a:t>Struggles for Climate Justice </a:t>
            </a:r>
            <a:br>
              <a:rPr lang="en-US" dirty="0"/>
            </a:br>
            <a:r>
              <a:rPr lang="en" dirty="0"/>
              <a:t>&amp; Voting Rights Are Linked</a:t>
            </a:r>
            <a:endParaRPr dirty="0"/>
          </a:p>
          <a:p>
            <a:pPr marL="0" lvl="0" indent="0" algn="l" rtl="0">
              <a:spcBef>
                <a:spcPts val="0"/>
              </a:spcBef>
              <a:spcAft>
                <a:spcPts val="0"/>
              </a:spcAft>
              <a:buNone/>
            </a:pPr>
            <a:endParaRPr dirty="0"/>
          </a:p>
        </p:txBody>
      </p:sp>
      <p:sp>
        <p:nvSpPr>
          <p:cNvPr id="154" name="Google Shape;154;p17"/>
          <p:cNvSpPr txBox="1">
            <a:spLocks noGrp="1"/>
          </p:cNvSpPr>
          <p:nvPr>
            <p:ph type="body" idx="1"/>
          </p:nvPr>
        </p:nvSpPr>
        <p:spPr>
          <a:xfrm>
            <a:off x="393100" y="1812288"/>
            <a:ext cx="5198100" cy="2799387"/>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dirty="0">
                <a:latin typeface="Nunito" pitchFamily="2" charset="77"/>
              </a:rPr>
              <a:t>The reason for this assault is simple: Indigenous peoples, Asian-Americans, Black and Brown communities and young people are</a:t>
            </a:r>
            <a:r>
              <a:rPr lang="en-US" dirty="0">
                <a:latin typeface="Nunito" pitchFamily="2" charset="77"/>
              </a:rPr>
              <a:t> on the front lines of climate change and the ecological crisis,</a:t>
            </a:r>
            <a:r>
              <a:rPr lang="en" dirty="0">
                <a:latin typeface="Nunito" pitchFamily="2" charset="77"/>
              </a:rPr>
              <a:t> </a:t>
            </a:r>
            <a:r>
              <a:rPr lang="en-US" dirty="0">
                <a:latin typeface="Nunito" pitchFamily="2" charset="77"/>
              </a:rPr>
              <a:t>and are</a:t>
            </a:r>
            <a:r>
              <a:rPr lang="en" dirty="0">
                <a:latin typeface="Nunito" pitchFamily="2" charset="77"/>
              </a:rPr>
              <a:t> most likely to support environmental regulation and </a:t>
            </a:r>
            <a:r>
              <a:rPr lang="en-US" dirty="0">
                <a:latin typeface="Nunito" pitchFamily="2" charset="77"/>
              </a:rPr>
              <a:t>political </a:t>
            </a:r>
            <a:r>
              <a:rPr lang="en" dirty="0">
                <a:latin typeface="Nunito" pitchFamily="2" charset="77"/>
              </a:rPr>
              <a:t>candidates with the strong pro-environment records.</a:t>
            </a:r>
            <a:endParaRPr lang="en-US" dirty="0">
              <a:latin typeface="Nunito" pitchFamily="2" charset="77"/>
            </a:endParaRPr>
          </a:p>
          <a:p>
            <a:pPr marL="914400" lvl="1" indent="-311150" algn="l" rtl="0">
              <a:lnSpc>
                <a:spcPct val="100000"/>
              </a:lnSpc>
              <a:spcBef>
                <a:spcPts val="0"/>
              </a:spcBef>
              <a:spcAft>
                <a:spcPts val="0"/>
              </a:spcAft>
              <a:buSzPts val="1300"/>
              <a:buChar char="○"/>
            </a:pPr>
            <a:endParaRPr sz="1300" dirty="0">
              <a:latin typeface="Nunito" pitchFamily="2" charset="77"/>
            </a:endParaRPr>
          </a:p>
          <a:p>
            <a:pPr marL="457200" lvl="0" indent="-323850" algn="l" rtl="0">
              <a:spcBef>
                <a:spcPts val="0"/>
              </a:spcBef>
              <a:spcAft>
                <a:spcPts val="0"/>
              </a:spcAft>
              <a:buSzPts val="1500"/>
              <a:buChar char="●"/>
            </a:pPr>
            <a:r>
              <a:rPr lang="en" dirty="0">
                <a:latin typeface="Nunito" pitchFamily="2" charset="77"/>
              </a:rPr>
              <a:t>Thus, the current voter suppression efforts, which disproportionately target these marginalized groups, aim to disrupt support for environmental</a:t>
            </a:r>
            <a:r>
              <a:rPr lang="en-US" dirty="0">
                <a:latin typeface="Nunito" pitchFamily="2" charset="77"/>
              </a:rPr>
              <a:t>/climate</a:t>
            </a:r>
            <a:r>
              <a:rPr lang="en" dirty="0">
                <a:latin typeface="Nunito" pitchFamily="2" charset="77"/>
              </a:rPr>
              <a:t> justice and protect the profits of the PIC</a:t>
            </a:r>
            <a:r>
              <a:rPr lang="en-US" dirty="0">
                <a:latin typeface="Nunito" pitchFamily="2" charset="77"/>
              </a:rPr>
              <a:t>.</a:t>
            </a:r>
            <a:endParaRPr dirty="0">
              <a:latin typeface="Nunito" pitchFamily="2" charset="77"/>
            </a:endParaRPr>
          </a:p>
        </p:txBody>
      </p:sp>
      <p:pic>
        <p:nvPicPr>
          <p:cNvPr id="155" name="Google Shape;155;p17"/>
          <p:cNvPicPr preferRelativeResize="0"/>
          <p:nvPr/>
        </p:nvPicPr>
        <p:blipFill rotWithShape="1">
          <a:blip r:embed="rId4">
            <a:alphaModFix/>
          </a:blip>
          <a:srcRect t="54798"/>
          <a:stretch/>
        </p:blipFill>
        <p:spPr>
          <a:xfrm>
            <a:off x="7208875" y="2750175"/>
            <a:ext cx="1689525" cy="21543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819150" y="4367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Oil-</a:t>
            </a:r>
            <a:r>
              <a:rPr lang="en-US" dirty="0" err="1"/>
              <a:t>igarchy</a:t>
            </a:r>
            <a:r>
              <a:rPr lang="en-US" dirty="0"/>
              <a:t> vs. Democracy</a:t>
            </a:r>
            <a:endParaRPr dirty="0"/>
          </a:p>
        </p:txBody>
      </p:sp>
      <p:sp>
        <p:nvSpPr>
          <p:cNvPr id="179" name="Google Shape;179;p20"/>
          <p:cNvSpPr txBox="1"/>
          <p:nvPr/>
        </p:nvSpPr>
        <p:spPr>
          <a:xfrm>
            <a:off x="490321" y="1265964"/>
            <a:ext cx="7927964" cy="324547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b="1" dirty="0">
                <a:solidFill>
                  <a:schemeClr val="dk2"/>
                </a:solidFill>
                <a:latin typeface="Calibri"/>
                <a:ea typeface="Calibri"/>
                <a:cs typeface="Calibri"/>
                <a:sym typeface="Calibri"/>
              </a:rPr>
              <a:t>These organizations are being handsomely rewarded by the fossil fuel industry for their efforts. </a:t>
            </a:r>
            <a:endParaRPr b="1" dirty="0">
              <a:solidFill>
                <a:schemeClr val="dk2"/>
              </a:solidFill>
              <a:latin typeface="Calibri"/>
              <a:ea typeface="Calibri"/>
              <a:cs typeface="Calibri"/>
              <a:sym typeface="Calibri"/>
            </a:endParaRPr>
          </a:p>
          <a:p>
            <a:pPr marL="457200" lvl="0" indent="-311150" algn="l" rtl="0">
              <a:lnSpc>
                <a:spcPct val="115000"/>
              </a:lnSpc>
              <a:spcBef>
                <a:spcPts val="1200"/>
              </a:spcBef>
              <a:spcAft>
                <a:spcPts val="0"/>
              </a:spcAft>
              <a:buClr>
                <a:schemeClr val="dk2"/>
              </a:buClr>
              <a:buSzPts val="1300"/>
              <a:buFont typeface="Calibri"/>
              <a:buChar char="●"/>
            </a:pPr>
            <a:r>
              <a:rPr lang="en" sz="1100" dirty="0">
                <a:solidFill>
                  <a:schemeClr val="dk2"/>
                </a:solidFill>
                <a:latin typeface="Calibri"/>
                <a:ea typeface="Calibri"/>
                <a:cs typeface="Calibri"/>
                <a:sym typeface="Calibri"/>
              </a:rPr>
              <a:t>At least </a:t>
            </a:r>
            <a:r>
              <a:rPr lang="en" sz="1100" b="1" dirty="0">
                <a:solidFill>
                  <a:schemeClr val="dk2"/>
                </a:solidFill>
                <a:latin typeface="Calibri"/>
                <a:ea typeface="Calibri"/>
                <a:cs typeface="Calibri"/>
                <a:sym typeface="Calibri"/>
              </a:rPr>
              <a:t>$9.7 billion </a:t>
            </a:r>
            <a:r>
              <a:rPr lang="en" sz="1100" dirty="0">
                <a:solidFill>
                  <a:schemeClr val="dk2"/>
                </a:solidFill>
                <a:latin typeface="Calibri"/>
                <a:ea typeface="Calibri"/>
                <a:cs typeface="Calibri"/>
                <a:sym typeface="Calibri"/>
              </a:rPr>
              <a:t>in donations was channeled by the Polluter-Industrial Complex (PIC) to some </a:t>
            </a:r>
            <a:r>
              <a:rPr lang="en" sz="1100" b="1" dirty="0">
                <a:solidFill>
                  <a:schemeClr val="dk2"/>
                </a:solidFill>
                <a:latin typeface="Calibri"/>
                <a:ea typeface="Calibri"/>
                <a:cs typeface="Calibri"/>
                <a:sym typeface="Calibri"/>
              </a:rPr>
              <a:t>128 organizations</a:t>
            </a:r>
            <a:r>
              <a:rPr lang="en" sz="1100" dirty="0">
                <a:solidFill>
                  <a:schemeClr val="dk2"/>
                </a:solidFill>
                <a:latin typeface="Calibri"/>
                <a:ea typeface="Calibri"/>
                <a:cs typeface="Calibri"/>
                <a:sym typeface="Calibri"/>
              </a:rPr>
              <a:t> working against climate change legislation an</a:t>
            </a:r>
            <a:r>
              <a:rPr lang="en-US" sz="1100" dirty="0">
                <a:solidFill>
                  <a:schemeClr val="dk2"/>
                </a:solidFill>
                <a:latin typeface="Calibri"/>
                <a:ea typeface="Calibri"/>
                <a:cs typeface="Calibri"/>
                <a:sym typeface="Calibri"/>
              </a:rPr>
              <a:t>/or</a:t>
            </a:r>
            <a:r>
              <a:rPr lang="en" sz="1100" dirty="0">
                <a:solidFill>
                  <a:schemeClr val="dk2"/>
                </a:solidFill>
                <a:latin typeface="Calibri"/>
                <a:ea typeface="Calibri"/>
                <a:cs typeface="Calibri"/>
                <a:sym typeface="Calibri"/>
              </a:rPr>
              <a:t> the </a:t>
            </a:r>
            <a:r>
              <a:rPr lang="en-US" sz="1100" dirty="0">
                <a:solidFill>
                  <a:schemeClr val="dk2"/>
                </a:solidFill>
                <a:latin typeface="Calibri"/>
                <a:ea typeface="Calibri"/>
                <a:cs typeface="Calibri"/>
                <a:sym typeface="Calibri"/>
              </a:rPr>
              <a:t>rollback</a:t>
            </a:r>
            <a:r>
              <a:rPr lang="en" sz="1100" dirty="0">
                <a:solidFill>
                  <a:schemeClr val="dk2"/>
                </a:solidFill>
                <a:latin typeface="Calibri"/>
                <a:ea typeface="Calibri"/>
                <a:cs typeface="Calibri"/>
                <a:sym typeface="Calibri"/>
              </a:rPr>
              <a:t> of voting rights </a:t>
            </a:r>
            <a:r>
              <a:rPr lang="en-US" sz="1100" dirty="0">
                <a:solidFill>
                  <a:schemeClr val="dk2"/>
                </a:solidFill>
                <a:latin typeface="Calibri"/>
                <a:ea typeface="Calibri"/>
                <a:cs typeface="Calibri"/>
                <a:sym typeface="Calibri"/>
              </a:rPr>
              <a:t>(</a:t>
            </a:r>
            <a:r>
              <a:rPr lang="en" sz="1100" dirty="0">
                <a:solidFill>
                  <a:schemeClr val="dk2"/>
                </a:solidFill>
                <a:latin typeface="Calibri"/>
                <a:ea typeface="Calibri"/>
                <a:cs typeface="Calibri"/>
                <a:sym typeface="Calibri"/>
              </a:rPr>
              <a:t>2003-2018</a:t>
            </a:r>
            <a:r>
              <a:rPr lang="en-US" sz="1100" dirty="0">
                <a:solidFill>
                  <a:schemeClr val="dk2"/>
                </a:solidFill>
                <a:latin typeface="Calibri"/>
                <a:ea typeface="Calibri"/>
                <a:cs typeface="Calibri"/>
                <a:sym typeface="Calibri"/>
              </a:rPr>
              <a:t>)</a:t>
            </a:r>
            <a:r>
              <a:rPr lang="en" sz="1100" dirty="0">
                <a:solidFill>
                  <a:schemeClr val="dk2"/>
                </a:solidFill>
                <a:latin typeface="Calibri"/>
                <a:ea typeface="Calibri"/>
                <a:cs typeface="Calibri"/>
                <a:sym typeface="Calibri"/>
              </a:rPr>
              <a:t>.</a:t>
            </a:r>
            <a:endParaRPr sz="1100" dirty="0">
              <a:solidFill>
                <a:schemeClr val="dk2"/>
              </a:solidFill>
              <a:latin typeface="Calibri"/>
              <a:ea typeface="Calibri"/>
              <a:cs typeface="Calibri"/>
              <a:sym typeface="Calibri"/>
            </a:endParaRPr>
          </a:p>
          <a:p>
            <a:pPr marL="457200" lvl="0" indent="-311150" algn="l" rtl="0">
              <a:lnSpc>
                <a:spcPct val="115000"/>
              </a:lnSpc>
              <a:spcBef>
                <a:spcPts val="0"/>
              </a:spcBef>
              <a:spcAft>
                <a:spcPts val="0"/>
              </a:spcAft>
              <a:buClr>
                <a:schemeClr val="dk2"/>
              </a:buClr>
              <a:buSzPts val="1300"/>
              <a:buFont typeface="Calibri"/>
              <a:buChar char="●"/>
            </a:pPr>
            <a:r>
              <a:rPr lang="en" sz="1100" dirty="0">
                <a:solidFill>
                  <a:schemeClr val="dk2"/>
                </a:solidFill>
                <a:latin typeface="Calibri"/>
                <a:ea typeface="Calibri"/>
                <a:cs typeface="Calibri"/>
                <a:sym typeface="Calibri"/>
              </a:rPr>
              <a:t>A prime example is ExxonMobil which provided nearly $33.8 million in funding to think tanks and policy institutes working on climate denialism and/or other conservative causes from 1997-2015</a:t>
            </a:r>
            <a:r>
              <a:rPr lang="en-US" sz="1100" dirty="0">
                <a:solidFill>
                  <a:schemeClr val="dk2"/>
                </a:solidFill>
                <a:latin typeface="Calibri"/>
                <a:ea typeface="Calibri"/>
                <a:cs typeface="Calibri"/>
                <a:sym typeface="Calibri"/>
              </a:rPr>
              <a:t>. Some</a:t>
            </a:r>
            <a:r>
              <a:rPr lang="en" sz="1100" dirty="0">
                <a:solidFill>
                  <a:schemeClr val="dk2"/>
                </a:solidFill>
                <a:latin typeface="Calibri"/>
                <a:ea typeface="Calibri"/>
                <a:cs typeface="Calibri"/>
                <a:sym typeface="Calibri"/>
              </a:rPr>
              <a:t> $9.2 million of which went to the </a:t>
            </a:r>
            <a:r>
              <a:rPr lang="en" sz="1100" b="1" dirty="0">
                <a:solidFill>
                  <a:schemeClr val="dk2"/>
                </a:solidFill>
                <a:latin typeface="Calibri"/>
                <a:ea typeface="Calibri"/>
                <a:cs typeface="Calibri"/>
                <a:sym typeface="Calibri"/>
              </a:rPr>
              <a:t>Heritage Foundation, Federalist Society, ALEC</a:t>
            </a:r>
            <a:r>
              <a:rPr lang="en" sz="1100" dirty="0">
                <a:solidFill>
                  <a:schemeClr val="dk2"/>
                </a:solidFill>
                <a:latin typeface="Calibri"/>
                <a:ea typeface="Calibri"/>
                <a:cs typeface="Calibri"/>
                <a:sym typeface="Calibri"/>
              </a:rPr>
              <a:t>, as well as the </a:t>
            </a:r>
            <a:r>
              <a:rPr lang="en" sz="1100" b="1" dirty="0">
                <a:solidFill>
                  <a:schemeClr val="dk2"/>
                </a:solidFill>
                <a:latin typeface="Calibri"/>
                <a:ea typeface="Calibri"/>
                <a:cs typeface="Calibri"/>
                <a:sym typeface="Calibri"/>
              </a:rPr>
              <a:t>American Enterprise Institute (AEI)</a:t>
            </a:r>
            <a:r>
              <a:rPr lang="en" sz="1100" dirty="0">
                <a:solidFill>
                  <a:schemeClr val="dk2"/>
                </a:solidFill>
                <a:latin typeface="Calibri"/>
                <a:ea typeface="Calibri"/>
                <a:cs typeface="Calibri"/>
                <a:sym typeface="Calibri"/>
              </a:rPr>
              <a:t> and the </a:t>
            </a:r>
            <a:r>
              <a:rPr lang="en" sz="1100" b="1" dirty="0">
                <a:solidFill>
                  <a:schemeClr val="dk2"/>
                </a:solidFill>
                <a:latin typeface="Calibri"/>
                <a:ea typeface="Calibri"/>
                <a:cs typeface="Calibri"/>
                <a:sym typeface="Calibri"/>
              </a:rPr>
              <a:t>Competitive Enterprise Institute (CEI). </a:t>
            </a:r>
            <a:endParaRPr sz="1100" b="1" dirty="0">
              <a:solidFill>
                <a:schemeClr val="dk2"/>
              </a:solidFill>
              <a:latin typeface="Calibri"/>
              <a:ea typeface="Calibri"/>
              <a:cs typeface="Calibri"/>
              <a:sym typeface="Calibri"/>
            </a:endParaRPr>
          </a:p>
          <a:p>
            <a:pPr marL="457200" lvl="0" indent="-311150" algn="l" rtl="0">
              <a:lnSpc>
                <a:spcPct val="115000"/>
              </a:lnSpc>
              <a:spcBef>
                <a:spcPts val="0"/>
              </a:spcBef>
              <a:spcAft>
                <a:spcPts val="0"/>
              </a:spcAft>
              <a:buClr>
                <a:schemeClr val="dk2"/>
              </a:buClr>
              <a:buSzPts val="1300"/>
              <a:buFont typeface="Calibri"/>
              <a:buChar char="●"/>
            </a:pPr>
            <a:r>
              <a:rPr lang="en" sz="1100" dirty="0">
                <a:solidFill>
                  <a:schemeClr val="dk2"/>
                </a:solidFill>
                <a:latin typeface="Calibri"/>
                <a:ea typeface="Calibri"/>
                <a:cs typeface="Calibri"/>
                <a:sym typeface="Calibri"/>
              </a:rPr>
              <a:t>Charles Koch is a prominent funder of </a:t>
            </a:r>
            <a:r>
              <a:rPr lang="en" sz="1100" b="1" dirty="0">
                <a:solidFill>
                  <a:schemeClr val="dk2"/>
                </a:solidFill>
                <a:latin typeface="Calibri"/>
                <a:ea typeface="Calibri"/>
                <a:cs typeface="Calibri"/>
                <a:sym typeface="Calibri"/>
              </a:rPr>
              <a:t>Donors Trust and Donors Capital Fund</a:t>
            </a:r>
            <a:r>
              <a:rPr lang="en" sz="1100" dirty="0">
                <a:solidFill>
                  <a:schemeClr val="dk2"/>
                </a:solidFill>
                <a:latin typeface="Calibri"/>
                <a:ea typeface="Calibri"/>
                <a:cs typeface="Calibri"/>
                <a:sym typeface="Calibri"/>
              </a:rPr>
              <a:t>—two </a:t>
            </a:r>
            <a:r>
              <a:rPr lang="en-US" sz="1100" dirty="0">
                <a:solidFill>
                  <a:schemeClr val="dk2"/>
                </a:solidFill>
                <a:latin typeface="Calibri"/>
                <a:ea typeface="Calibri"/>
                <a:cs typeface="Calibri"/>
                <a:sym typeface="Calibri"/>
              </a:rPr>
              <a:t>dark money</a:t>
            </a:r>
            <a:r>
              <a:rPr lang="en" sz="1100" dirty="0">
                <a:solidFill>
                  <a:schemeClr val="dk2"/>
                </a:solidFill>
                <a:latin typeface="Calibri"/>
                <a:ea typeface="Calibri"/>
                <a:cs typeface="Calibri"/>
                <a:sym typeface="Calibri"/>
              </a:rPr>
              <a:t> vehicles that direct and conceal donations by wealthy conservatives to the causes of the PIC</a:t>
            </a:r>
            <a:r>
              <a:rPr lang="en-US" sz="1100" dirty="0">
                <a:solidFill>
                  <a:schemeClr val="dk2"/>
                </a:solidFill>
                <a:latin typeface="Calibri"/>
                <a:ea typeface="Calibri"/>
                <a:cs typeface="Calibri"/>
                <a:sym typeface="Calibri"/>
              </a:rPr>
              <a:t>.  Both entities </a:t>
            </a:r>
            <a:r>
              <a:rPr lang="en" sz="1100" dirty="0">
                <a:solidFill>
                  <a:schemeClr val="dk2"/>
                </a:solidFill>
                <a:latin typeface="Calibri"/>
                <a:ea typeface="Calibri"/>
                <a:cs typeface="Calibri"/>
                <a:sym typeface="Calibri"/>
              </a:rPr>
              <a:t>bankroll numerous voter suppression groups</a:t>
            </a:r>
            <a:endParaRPr sz="1100" dirty="0">
              <a:solidFill>
                <a:schemeClr val="dk2"/>
              </a:solidFill>
              <a:latin typeface="Calibri"/>
              <a:ea typeface="Calibri"/>
              <a:cs typeface="Calibri"/>
              <a:sym typeface="Calibri"/>
            </a:endParaRPr>
          </a:p>
          <a:p>
            <a:pPr marL="914400" lvl="1" indent="-304800" algn="l" rtl="0">
              <a:lnSpc>
                <a:spcPct val="115000"/>
              </a:lnSpc>
              <a:spcBef>
                <a:spcPts val="0"/>
              </a:spcBef>
              <a:spcAft>
                <a:spcPts val="0"/>
              </a:spcAft>
              <a:buClr>
                <a:schemeClr val="dk2"/>
              </a:buClr>
              <a:buSzPts val="1200"/>
              <a:buFont typeface="Calibri"/>
              <a:buChar char="○"/>
            </a:pPr>
            <a:r>
              <a:rPr lang="en" sz="1100" b="1" dirty="0">
                <a:solidFill>
                  <a:schemeClr val="dk2"/>
                </a:solidFill>
                <a:latin typeface="Calibri"/>
                <a:ea typeface="Calibri"/>
                <a:cs typeface="Calibri"/>
                <a:sym typeface="Calibri"/>
              </a:rPr>
              <a:t>The Judicial Education Project </a:t>
            </a:r>
            <a:r>
              <a:rPr lang="en" sz="1100" dirty="0">
                <a:solidFill>
                  <a:schemeClr val="dk2"/>
                </a:solidFill>
                <a:latin typeface="Calibri"/>
                <a:ea typeface="Calibri"/>
                <a:cs typeface="Calibri"/>
                <a:sym typeface="Calibri"/>
              </a:rPr>
              <a:t>($47.5 million from 2011 to 2018) the </a:t>
            </a:r>
            <a:r>
              <a:rPr lang="en" sz="1100" b="1" dirty="0">
                <a:solidFill>
                  <a:schemeClr val="dk2"/>
                </a:solidFill>
                <a:latin typeface="Calibri"/>
                <a:ea typeface="Calibri"/>
                <a:cs typeface="Calibri"/>
                <a:sym typeface="Calibri"/>
              </a:rPr>
              <a:t>Public Interest Legal Foundation </a:t>
            </a:r>
            <a:r>
              <a:rPr lang="en" sz="1100" dirty="0">
                <a:solidFill>
                  <a:schemeClr val="dk2"/>
                </a:solidFill>
                <a:latin typeface="Calibri"/>
                <a:ea typeface="Calibri"/>
                <a:cs typeface="Calibri"/>
                <a:sym typeface="Calibri"/>
              </a:rPr>
              <a:t>($600,000 since 2016), </a:t>
            </a:r>
            <a:r>
              <a:rPr lang="en" sz="1100" b="1" dirty="0">
                <a:solidFill>
                  <a:schemeClr val="dk2"/>
                </a:solidFill>
                <a:latin typeface="Calibri"/>
                <a:ea typeface="Calibri"/>
                <a:cs typeface="Calibri"/>
                <a:sym typeface="Calibri"/>
              </a:rPr>
              <a:t>True the Vote </a:t>
            </a:r>
            <a:r>
              <a:rPr lang="en" sz="1100" dirty="0">
                <a:solidFill>
                  <a:schemeClr val="dk2"/>
                </a:solidFill>
                <a:latin typeface="Calibri"/>
                <a:ea typeface="Calibri"/>
                <a:cs typeface="Calibri"/>
                <a:sym typeface="Calibri"/>
              </a:rPr>
              <a:t>($150,000 from 2013 to 2017), and </a:t>
            </a:r>
            <a:r>
              <a:rPr lang="en" sz="1100" b="1" dirty="0">
                <a:solidFill>
                  <a:schemeClr val="dk2"/>
                </a:solidFill>
                <a:latin typeface="Calibri"/>
                <a:ea typeface="Calibri"/>
                <a:cs typeface="Calibri"/>
                <a:sym typeface="Calibri"/>
              </a:rPr>
              <a:t>Judicial Watch </a:t>
            </a:r>
            <a:r>
              <a:rPr lang="en" sz="1100" dirty="0">
                <a:solidFill>
                  <a:schemeClr val="dk2"/>
                </a:solidFill>
                <a:latin typeface="Calibri"/>
                <a:ea typeface="Calibri"/>
                <a:cs typeface="Calibri"/>
                <a:sym typeface="Calibri"/>
              </a:rPr>
              <a:t>($218,000 since 2010).</a:t>
            </a:r>
            <a:endParaRPr sz="1100" dirty="0">
              <a:solidFill>
                <a:schemeClr val="dk2"/>
              </a:solidFill>
              <a:latin typeface="Calibri"/>
              <a:ea typeface="Calibri"/>
              <a:cs typeface="Calibri"/>
              <a:sym typeface="Calibri"/>
            </a:endParaRPr>
          </a:p>
          <a:p>
            <a:pPr marL="457200" lvl="0" indent="-311150" algn="l" rtl="0">
              <a:lnSpc>
                <a:spcPct val="115000"/>
              </a:lnSpc>
              <a:spcBef>
                <a:spcPts val="0"/>
              </a:spcBef>
              <a:spcAft>
                <a:spcPts val="0"/>
              </a:spcAft>
              <a:buClr>
                <a:schemeClr val="dk2"/>
              </a:buClr>
              <a:buSzPts val="1300"/>
              <a:buFont typeface="Calibri"/>
              <a:buChar char="●"/>
            </a:pPr>
            <a:r>
              <a:rPr lang="en" sz="1100" b="1" dirty="0">
                <a:solidFill>
                  <a:schemeClr val="dk2"/>
                </a:solidFill>
                <a:latin typeface="Calibri"/>
                <a:ea typeface="Calibri"/>
                <a:cs typeface="Calibri"/>
                <a:sym typeface="Calibri"/>
              </a:rPr>
              <a:t>The Heritage Foundation </a:t>
            </a:r>
            <a:r>
              <a:rPr lang="en" sz="1100" dirty="0">
                <a:solidFill>
                  <a:schemeClr val="dk2"/>
                </a:solidFill>
                <a:latin typeface="Calibri"/>
                <a:ea typeface="Calibri"/>
                <a:cs typeface="Calibri"/>
                <a:sym typeface="Calibri"/>
              </a:rPr>
              <a:t>– parent of the </a:t>
            </a:r>
            <a:r>
              <a:rPr lang="en" sz="1100" b="1" dirty="0">
                <a:solidFill>
                  <a:schemeClr val="dk2"/>
                </a:solidFill>
                <a:latin typeface="Calibri"/>
                <a:ea typeface="Calibri"/>
                <a:cs typeface="Calibri"/>
                <a:sym typeface="Calibri"/>
              </a:rPr>
              <a:t>Election Law Reform Initiative </a:t>
            </a:r>
            <a:r>
              <a:rPr lang="en" sz="1100" dirty="0">
                <a:solidFill>
                  <a:schemeClr val="dk2"/>
                </a:solidFill>
                <a:latin typeface="Calibri"/>
                <a:ea typeface="Calibri"/>
                <a:cs typeface="Calibri"/>
                <a:sym typeface="Calibri"/>
              </a:rPr>
              <a:t>-- has received about $1 million from the Charles Koch Foundation since 2014</a:t>
            </a:r>
            <a:endParaRPr sz="1100" dirty="0">
              <a:solidFill>
                <a:schemeClr val="dk2"/>
              </a:solidFill>
              <a:latin typeface="Calibri"/>
              <a:ea typeface="Calibri"/>
              <a:cs typeface="Calibri"/>
              <a:sym typeface="Calibri"/>
            </a:endParaRPr>
          </a:p>
          <a:p>
            <a:pPr marL="0" lvl="0" indent="0" algn="l" rtl="0">
              <a:spcBef>
                <a:spcPts val="1200"/>
              </a:spcBef>
              <a:spcAft>
                <a:spcPts val="0"/>
              </a:spcAft>
              <a:buNone/>
            </a:pPr>
            <a:endParaRPr sz="1100"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9"/>
          <p:cNvPicPr preferRelativeResize="0"/>
          <p:nvPr/>
        </p:nvPicPr>
        <p:blipFill>
          <a:blip r:embed="rId3">
            <a:alphaModFix/>
          </a:blip>
          <a:stretch>
            <a:fillRect/>
          </a:stretch>
        </p:blipFill>
        <p:spPr>
          <a:xfrm>
            <a:off x="241054" y="2767325"/>
            <a:ext cx="4435269" cy="2158076"/>
          </a:xfrm>
          <a:prstGeom prst="rect">
            <a:avLst/>
          </a:prstGeom>
          <a:noFill/>
          <a:ln>
            <a:noFill/>
          </a:ln>
        </p:spPr>
      </p:pic>
      <p:sp>
        <p:nvSpPr>
          <p:cNvPr id="171" name="Google Shape;171;p19"/>
          <p:cNvSpPr txBox="1">
            <a:spLocks noGrp="1"/>
          </p:cNvSpPr>
          <p:nvPr>
            <p:ph type="title"/>
          </p:nvPr>
        </p:nvSpPr>
        <p:spPr>
          <a:xfrm>
            <a:off x="819150" y="273724"/>
            <a:ext cx="7505700" cy="815999"/>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sz="2700" dirty="0"/>
              <a:t>Organizations Leading the </a:t>
            </a:r>
            <a:r>
              <a:rPr lang="en" sz="2700" dirty="0"/>
              <a:t>Assault </a:t>
            </a:r>
            <a:br>
              <a:rPr lang="en-US" sz="2700" dirty="0"/>
            </a:br>
            <a:r>
              <a:rPr lang="en" sz="2700" dirty="0"/>
              <a:t>On Voting Rights &amp; </a:t>
            </a:r>
            <a:r>
              <a:rPr lang="en-US" sz="2700" dirty="0"/>
              <a:t>t</a:t>
            </a:r>
            <a:r>
              <a:rPr lang="en" sz="2700" dirty="0"/>
              <a:t>he Climate  </a:t>
            </a:r>
            <a:endParaRPr sz="2700" dirty="0"/>
          </a:p>
          <a:p>
            <a:pPr marL="0" lvl="0" indent="0" algn="l" rtl="0">
              <a:spcBef>
                <a:spcPts val="0"/>
              </a:spcBef>
              <a:spcAft>
                <a:spcPts val="0"/>
              </a:spcAft>
              <a:buNone/>
            </a:pPr>
            <a:endParaRPr dirty="0"/>
          </a:p>
        </p:txBody>
      </p:sp>
      <p:sp>
        <p:nvSpPr>
          <p:cNvPr id="172" name="Google Shape;172;p19"/>
          <p:cNvSpPr txBox="1"/>
          <p:nvPr/>
        </p:nvSpPr>
        <p:spPr>
          <a:xfrm>
            <a:off x="4531025" y="2431800"/>
            <a:ext cx="4244400" cy="26930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dirty="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b="1" dirty="0">
                <a:latin typeface="Calibri"/>
                <a:ea typeface="Calibri"/>
                <a:cs typeface="Calibri"/>
                <a:sym typeface="Calibri"/>
              </a:rPr>
              <a:t>The American Legislative Exchange Council (ALEC), </a:t>
            </a:r>
            <a:r>
              <a:rPr lang="en" sz="1500" dirty="0">
                <a:latin typeface="Calibri"/>
                <a:ea typeface="Calibri"/>
                <a:cs typeface="Calibri"/>
                <a:sym typeface="Calibri"/>
              </a:rPr>
              <a:t>which produces model laws and policies for state governments</a:t>
            </a:r>
            <a:endParaRPr sz="1500" dirty="0">
              <a:latin typeface="Calibri"/>
              <a:ea typeface="Calibri"/>
              <a:cs typeface="Calibri"/>
              <a:sym typeface="Calibri"/>
            </a:endParaRPr>
          </a:p>
          <a:p>
            <a:pPr marL="914400" lvl="1" indent="-311150" algn="l" rtl="0">
              <a:spcBef>
                <a:spcPts val="0"/>
              </a:spcBef>
              <a:spcAft>
                <a:spcPts val="0"/>
              </a:spcAft>
              <a:buSzPts val="1300"/>
              <a:buFont typeface="Calibri"/>
              <a:buChar char="○"/>
            </a:pPr>
            <a:r>
              <a:rPr lang="en" sz="1300" dirty="0">
                <a:latin typeface="Calibri"/>
                <a:ea typeface="Calibri"/>
                <a:cs typeface="Calibri"/>
                <a:sym typeface="Calibri"/>
              </a:rPr>
              <a:t>Outsources voter restriction work to the prominent dark money group Honest Elections Project, which works on election issues that would address redistricting, ballot measures, and election law, working to create model legislation to further voter suppression efforts.</a:t>
            </a:r>
            <a:endParaRPr sz="13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73" name="Google Shape;173;p19"/>
          <p:cNvSpPr txBox="1"/>
          <p:nvPr/>
        </p:nvSpPr>
        <p:spPr>
          <a:xfrm>
            <a:off x="819150" y="1320680"/>
            <a:ext cx="5731492" cy="1215687"/>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Calibri"/>
              <a:buChar char="●"/>
            </a:pPr>
            <a:r>
              <a:rPr lang="en" sz="1500" b="1" dirty="0">
                <a:latin typeface="Calibri"/>
                <a:ea typeface="Calibri"/>
                <a:cs typeface="Calibri"/>
                <a:sym typeface="Calibri"/>
              </a:rPr>
              <a:t>The Heritage Foundation</a:t>
            </a:r>
            <a:endParaRPr sz="1500" b="1" dirty="0">
              <a:latin typeface="Calibri"/>
              <a:ea typeface="Calibri"/>
              <a:cs typeface="Calibri"/>
              <a:sym typeface="Calibri"/>
            </a:endParaRPr>
          </a:p>
          <a:p>
            <a:pPr marL="914400" lvl="1" indent="-311150" algn="l" rtl="0">
              <a:spcBef>
                <a:spcPts val="0"/>
              </a:spcBef>
              <a:spcAft>
                <a:spcPts val="0"/>
              </a:spcAft>
              <a:buSzPts val="1300"/>
              <a:buFont typeface="Calibri"/>
              <a:buChar char="○"/>
            </a:pPr>
            <a:r>
              <a:rPr lang="en" sz="1300" dirty="0">
                <a:latin typeface="Calibri"/>
                <a:ea typeface="Calibri"/>
                <a:cs typeface="Calibri"/>
                <a:sym typeface="Calibri"/>
              </a:rPr>
              <a:t>A prominent conservative think tank in Washington, D.C. and parent of the Election Law Reform Initiative, which is pushing for mandatory ID laws and restrictions on mail-in voting, especially for first time voters. </a:t>
            </a:r>
            <a:endParaRPr sz="1500"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2638" y="0"/>
            <a:ext cx="6372300" cy="1379700"/>
          </a:xfrm>
        </p:spPr>
        <p:txBody>
          <a:bodyPr>
            <a:normAutofit/>
          </a:bodyPr>
          <a:lstStyle/>
          <a:p>
            <a:pPr algn="ctr"/>
            <a:r>
              <a:rPr lang="en-US" sz="2400" b="1" dirty="0"/>
              <a:t>Koch-ed Up on Voter Suppression </a:t>
            </a:r>
            <a:br>
              <a:rPr lang="en-US" sz="2400" b="1" dirty="0"/>
            </a:br>
            <a:r>
              <a:rPr lang="en-US" sz="2400" b="1" dirty="0"/>
              <a:t>&amp; Climate Denial</a:t>
            </a:r>
          </a:p>
        </p:txBody>
      </p:sp>
      <p:sp>
        <p:nvSpPr>
          <p:cNvPr id="2" name="Content Placeholder 1"/>
          <p:cNvSpPr>
            <a:spLocks noGrp="1"/>
          </p:cNvSpPr>
          <p:nvPr>
            <p:ph type="body" idx="1"/>
          </p:nvPr>
        </p:nvSpPr>
        <p:spPr>
          <a:xfrm>
            <a:off x="-109665" y="1148396"/>
            <a:ext cx="7535960" cy="3186572"/>
          </a:xfrm>
        </p:spPr>
        <p:txBody>
          <a:bodyPr>
            <a:noAutofit/>
          </a:bodyPr>
          <a:lstStyle/>
          <a:p>
            <a:pPr algn="l"/>
            <a:r>
              <a:rPr lang="en-US" sz="1600" b="1" dirty="0"/>
              <a:t>Koch Industries PAC</a:t>
            </a:r>
            <a:r>
              <a:rPr lang="en-US" sz="1600" dirty="0"/>
              <a:t>, representing petrochemical and fossil fuel services, is the </a:t>
            </a:r>
            <a:r>
              <a:rPr lang="en-US" sz="1600" b="1" dirty="0"/>
              <a:t>fourth largest donor to coup-supporting politicians</a:t>
            </a:r>
            <a:r>
              <a:rPr lang="en-US" sz="1600" dirty="0"/>
              <a:t>, illustrating the network’s deep commitment to the polluter-industrial complex’s voter suppression agenda.</a:t>
            </a:r>
          </a:p>
          <a:p>
            <a:pPr algn="l"/>
            <a:endParaRPr lang="en-US" sz="1600" dirty="0"/>
          </a:p>
          <a:p>
            <a:pPr algn="l"/>
            <a:r>
              <a:rPr lang="en-US" sz="1600" dirty="0"/>
              <a:t>The Charles Koch Foundation has donated about $1 million to The Heritage Foundation  – which promoted the myth of “voter  fraud” for many years while opposing mail-in voting and other voting rights reforms – since 2014. </a:t>
            </a:r>
          </a:p>
          <a:p>
            <a:pPr marL="146050" indent="0" algn="l">
              <a:buNone/>
            </a:pPr>
            <a:r>
              <a:rPr lang="en-US" sz="1600" dirty="0"/>
              <a:t> </a:t>
            </a:r>
          </a:p>
          <a:p>
            <a:pPr algn="l"/>
            <a:r>
              <a:rPr lang="en-US" sz="1600" dirty="0"/>
              <a:t>Between 2015–2020, Koch Industries  contributed $293,000 to state legislators  supporting voter suppression bills. </a:t>
            </a:r>
          </a:p>
          <a:p>
            <a:pPr marL="146050" indent="0" algn="l">
              <a:buNone/>
            </a:pPr>
            <a:endParaRPr lang="en-US" sz="1600" dirty="0"/>
          </a:p>
          <a:p>
            <a:pPr algn="l"/>
            <a:r>
              <a:rPr lang="en-US" sz="1600" dirty="0"/>
              <a:t>Koch-related foundations have poured over $145 million directly into 90+ groups  attacking climate science and policy over the past 20 years.</a:t>
            </a:r>
            <a:endParaRPr lang="en-US" sz="1600" dirty="0">
              <a:effectLst/>
            </a:endParaRPr>
          </a:p>
        </p:txBody>
      </p:sp>
    </p:spTree>
    <p:extLst>
      <p:ext uri="{BB962C8B-B14F-4D97-AF65-F5344CB8AC3E}">
        <p14:creationId xmlns:p14="http://schemas.microsoft.com/office/powerpoint/2010/main" val="3312636327"/>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TotalTime>
  <Words>1802</Words>
  <Application>Microsoft Macintosh PowerPoint</Application>
  <PresentationFormat>On-screen Show (16:9)</PresentationFormat>
  <Paragraphs>124</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Nunito</vt:lpstr>
      <vt:lpstr>Wingdings</vt:lpstr>
      <vt:lpstr>Shift</vt:lpstr>
      <vt:lpstr>VOTER SUPPRESSION, CLIMATE JUSTICE, &amp; THE POLLUTER-INDUSTRIAL COMPLEX   How the Corporate Assault on American Democracy &amp; The Climate Are Connected  </vt:lpstr>
      <vt:lpstr>The greatest rollback of voting rights since the passage of the Voting Rights Act of 1965 </vt:lpstr>
      <vt:lpstr>Voter Suppression Tactics Targeting Youth/POC</vt:lpstr>
      <vt:lpstr>Seeding Distrust in America’s Electoral System</vt:lpstr>
      <vt:lpstr>The Corporate Assault on American Democracy </vt:lpstr>
      <vt:lpstr>Struggles for Climate Justice  &amp; Voting Rights Are Linked </vt:lpstr>
      <vt:lpstr>Oil-igarchy vs. Democracy</vt:lpstr>
      <vt:lpstr>Organizations Leading the Assault  On Voting Rights &amp; the Climate   </vt:lpstr>
      <vt:lpstr>Koch-ed Up on Voter Suppression  &amp; Climate Denial</vt:lpstr>
      <vt:lpstr>PowerPoint Presentation</vt:lpstr>
      <vt:lpstr>Railroading our Democracy and the Climate…</vt:lpstr>
      <vt:lpstr>The Polluter-Industrial Complex: Profiting from the Big Lie</vt:lpstr>
      <vt:lpstr>What’s At Stake? More Than You Think.</vt:lpstr>
      <vt:lpstr>Big Goals: Federal Legislation </vt:lpstr>
      <vt:lpstr>Medium Goals: Strengthening Democracy </vt:lpstr>
      <vt:lpstr>Today Goals: Get Strategic. Get Organized.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VOTER SUPPRESSION, CLIMATE JUSTICE, &amp; THE POLLUTER-INDUSTRIAL COMPLEX   How the Corporate Assault on American Democracy &amp; The Climate Are Connected  </dc:title>
  <cp:lastModifiedBy>Schlegel, Christina A.</cp:lastModifiedBy>
  <cp:revision>67</cp:revision>
  <dcterms:modified xsi:type="dcterms:W3CDTF">2023-10-13T16:50:15Z</dcterms:modified>
</cp:coreProperties>
</file>